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2" r:id="rId5"/>
    <p:sldMasterId id="2147483664" r:id="rId6"/>
  </p:sldMasterIdLst>
  <p:sldIdLst>
    <p:sldId id="256" r:id="rId7"/>
    <p:sldId id="257" r:id="rId8"/>
    <p:sldId id="269" r:id="rId9"/>
    <p:sldId id="270" r:id="rId10"/>
    <p:sldId id="271" r:id="rId11"/>
    <p:sldId id="275" r:id="rId12"/>
    <p:sldId id="1225" r:id="rId13"/>
    <p:sldId id="273" r:id="rId14"/>
    <p:sldId id="274" r:id="rId15"/>
    <p:sldId id="272" r:id="rId16"/>
    <p:sldId id="1228" r:id="rId17"/>
    <p:sldId id="1250" r:id="rId18"/>
    <p:sldId id="1251" r:id="rId19"/>
    <p:sldId id="277" r:id="rId20"/>
    <p:sldId id="1252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10E067-6D34-40FB-9EF4-817265062FB5}" v="2" dt="2023-10-18T15:19:08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6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Thompson\AppData\Local\Microsoft\Windows\INetCache\Content.Outlook\W8YTY0X1\Book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Thompson\AppData\Local\Microsoft\Windows\INetCache\Content.Outlook\W8YTY0X1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GB" baseline="0"/>
              <a:t>Management and Maintenance Administration Costs Per Unit</a:t>
            </a:r>
            <a:endParaRPr lang="en-GB"/>
          </a:p>
        </c:rich>
      </c:tx>
      <c:layout>
        <c:manualLayout>
          <c:xMode val="edge"/>
          <c:yMode val="edge"/>
          <c:x val="0.12879130045424231"/>
          <c:y val="2.2058320080694627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cat>
            <c:strRef>
              <c:f>OH!$A$3:$A$11</c:f>
              <c:strCache>
                <c:ptCount val="9"/>
                <c:pt idx="0">
                  <c:v>2014/15</c:v>
                </c:pt>
                <c:pt idx="1">
                  <c:v>2015/16</c:v>
                </c:pt>
                <c:pt idx="2">
                  <c:v>2016/17</c:v>
                </c:pt>
                <c:pt idx="3">
                  <c:v>2017/18</c:v>
                </c:pt>
                <c:pt idx="4">
                  <c:v>2018/19</c:v>
                </c:pt>
                <c:pt idx="5">
                  <c:v>2019/20</c:v>
                </c:pt>
                <c:pt idx="6">
                  <c:v>2020/21</c:v>
                </c:pt>
                <c:pt idx="7">
                  <c:v>2021/22</c:v>
                </c:pt>
                <c:pt idx="8">
                  <c:v>2022/23</c:v>
                </c:pt>
              </c:strCache>
            </c:strRef>
          </c:cat>
          <c:val>
            <c:numRef>
              <c:f>OH!$B$3:$B$11</c:f>
              <c:numCache>
                <c:formatCode>"£"#,##0.00</c:formatCode>
                <c:ptCount val="9"/>
                <c:pt idx="0">
                  <c:v>1571.9</c:v>
                </c:pt>
                <c:pt idx="1">
                  <c:v>1514.7</c:v>
                </c:pt>
                <c:pt idx="2">
                  <c:v>1480</c:v>
                </c:pt>
                <c:pt idx="3">
                  <c:v>1462</c:v>
                </c:pt>
                <c:pt idx="4">
                  <c:v>1458</c:v>
                </c:pt>
                <c:pt idx="5">
                  <c:v>1531</c:v>
                </c:pt>
                <c:pt idx="6">
                  <c:v>1404</c:v>
                </c:pt>
                <c:pt idx="7">
                  <c:v>1453</c:v>
                </c:pt>
                <c:pt idx="8">
                  <c:v>1364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FF-4605-BA60-CDAC64767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400192"/>
        <c:axId val="70927488"/>
      </c:lineChart>
      <c:catAx>
        <c:axId val="65400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0927488"/>
        <c:crosses val="autoZero"/>
        <c:auto val="1"/>
        <c:lblAlgn val="ctr"/>
        <c:lblOffset val="100"/>
        <c:noMultiLvlLbl val="0"/>
      </c:catAx>
      <c:valAx>
        <c:axId val="70927488"/>
        <c:scaling>
          <c:orientation val="minMax"/>
        </c:scaling>
        <c:delete val="0"/>
        <c:axPos val="l"/>
        <c:majorGridlines/>
        <c:numFmt formatCode="&quot;£&quot;#,##0.00" sourceLinked="1"/>
        <c:majorTickMark val="out"/>
        <c:minorTickMark val="none"/>
        <c:tickLblPos val="nextTo"/>
        <c:crossAx val="65400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dirty="0">
                <a:solidFill>
                  <a:srgbClr val="00808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Spend</a:t>
            </a:r>
            <a:r>
              <a:rPr lang="en-GB" sz="1800" b="1" baseline="0" dirty="0">
                <a:solidFill>
                  <a:srgbClr val="00808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reactive repairs, void properties, capital and planned works</a:t>
            </a:r>
            <a:endParaRPr lang="en-GB" sz="1800" b="1" dirty="0">
              <a:solidFill>
                <a:srgbClr val="00808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2021/22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Sheet1!$A$4:$A$7</c:f>
              <c:strCache>
                <c:ptCount val="4"/>
                <c:pt idx="0">
                  <c:v>Reactive Repairs</c:v>
                </c:pt>
                <c:pt idx="1">
                  <c:v>Void Properties</c:v>
                </c:pt>
                <c:pt idx="2">
                  <c:v>Capital Works</c:v>
                </c:pt>
                <c:pt idx="3">
                  <c:v>Planned Works</c:v>
                </c:pt>
              </c:strCache>
            </c:strRef>
          </c:cat>
          <c:val>
            <c:numRef>
              <c:f>Sheet1!$B$4:$B$7</c:f>
              <c:numCache>
                <c:formatCode>_-[$£-809]* #,##0_-;\-[$£-809]* #,##0_-;_-[$£-809]* "-"??_-;_-@_-</c:formatCode>
                <c:ptCount val="4"/>
                <c:pt idx="0">
                  <c:v>749830</c:v>
                </c:pt>
                <c:pt idx="1">
                  <c:v>264000</c:v>
                </c:pt>
                <c:pt idx="2">
                  <c:v>1346800</c:v>
                </c:pt>
                <c:pt idx="3">
                  <c:v>221000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17-4501-B13C-2518E28F075A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2022/23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Sheet1!$A$4:$A$7</c:f>
              <c:strCache>
                <c:ptCount val="4"/>
                <c:pt idx="0">
                  <c:v>Reactive Repairs</c:v>
                </c:pt>
                <c:pt idx="1">
                  <c:v>Void Properties</c:v>
                </c:pt>
                <c:pt idx="2">
                  <c:v>Capital Works</c:v>
                </c:pt>
                <c:pt idx="3">
                  <c:v>Planned Works</c:v>
                </c:pt>
              </c:strCache>
            </c:strRef>
          </c:cat>
          <c:val>
            <c:numRef>
              <c:f>Sheet1!$C$4:$C$7</c:f>
              <c:numCache>
                <c:formatCode>_-[$£-809]* #,##0_-;\-[$£-809]* #,##0_-;_-[$£-809]* "-"??_-;_-@_-</c:formatCode>
                <c:ptCount val="4"/>
                <c:pt idx="0">
                  <c:v>775000</c:v>
                </c:pt>
                <c:pt idx="1">
                  <c:v>344760</c:v>
                </c:pt>
                <c:pt idx="2">
                  <c:v>1593684</c:v>
                </c:pt>
                <c:pt idx="3">
                  <c:v>247042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17-4501-B13C-2518E28F075A}"/>
            </c:ext>
          </c:extLst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2023/24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Sheet1!$A$4:$A$7</c:f>
              <c:strCache>
                <c:ptCount val="4"/>
                <c:pt idx="0">
                  <c:v>Reactive Repairs</c:v>
                </c:pt>
                <c:pt idx="1">
                  <c:v>Void Properties</c:v>
                </c:pt>
                <c:pt idx="2">
                  <c:v>Capital Works</c:v>
                </c:pt>
                <c:pt idx="3">
                  <c:v>Planned Works</c:v>
                </c:pt>
              </c:strCache>
            </c:strRef>
          </c:cat>
          <c:val>
            <c:numRef>
              <c:f>Sheet1!$D$4:$D$7</c:f>
              <c:numCache>
                <c:formatCode>_-[$£-809]* #,##0_-;\-[$£-809]* #,##0_-;_-[$£-809]* "-"??_-;_-@_-</c:formatCode>
                <c:ptCount val="4"/>
                <c:pt idx="0">
                  <c:v>878684</c:v>
                </c:pt>
                <c:pt idx="1">
                  <c:v>450288</c:v>
                </c:pt>
                <c:pt idx="2">
                  <c:v>1651440</c:v>
                </c:pt>
                <c:pt idx="3">
                  <c:v>397800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17-4501-B13C-2518E28F07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803056"/>
        <c:axId val="1873580720"/>
      </c:barChart>
      <c:catAx>
        <c:axId val="197780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3580720"/>
        <c:crosses val="autoZero"/>
        <c:auto val="1"/>
        <c:lblAlgn val="ctr"/>
        <c:lblOffset val="100"/>
        <c:noMultiLvlLbl val="0"/>
      </c:catAx>
      <c:valAx>
        <c:axId val="1873580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[$£-809]* #,##0_-;\-[$£-809]* #,##0_-;_-[$£-809]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780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CC5C6-66C8-4DA6-AFAA-4AA4214FE4F8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BB50791-2D57-4A59-9D25-6F4F7F9E23D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 Housing (Scotland) Act</a:t>
          </a:r>
          <a:endParaRPr lang="en-US"/>
        </a:p>
      </dgm:t>
    </dgm:pt>
    <dgm:pt modelId="{171AA8EF-A579-4855-B47A-57BFD31E9300}" type="parTrans" cxnId="{BC53A0A1-2BF6-4F8D-8391-1E4B96C73642}">
      <dgm:prSet/>
      <dgm:spPr/>
      <dgm:t>
        <a:bodyPr/>
        <a:lstStyle/>
        <a:p>
          <a:endParaRPr lang="en-US"/>
        </a:p>
      </dgm:t>
    </dgm:pt>
    <dgm:pt modelId="{A0665F1A-48B0-4180-9CC7-AF2F6B1F6FDA}" type="sibTrans" cxnId="{BC53A0A1-2BF6-4F8D-8391-1E4B96C73642}">
      <dgm:prSet/>
      <dgm:spPr/>
      <dgm:t>
        <a:bodyPr/>
        <a:lstStyle/>
        <a:p>
          <a:endParaRPr lang="en-US"/>
        </a:p>
      </dgm:t>
    </dgm:pt>
    <dgm:pt modelId="{6B32EDE8-A439-4AF0-9978-12779A05999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Meet Charter outcomes</a:t>
          </a:r>
          <a:endParaRPr lang="en-US"/>
        </a:p>
      </dgm:t>
    </dgm:pt>
    <dgm:pt modelId="{299BE34E-90BA-4189-B3F7-7D42FF67949A}" type="parTrans" cxnId="{3CC2681D-4A5C-482B-8B3B-1C1D8CA8217E}">
      <dgm:prSet/>
      <dgm:spPr/>
      <dgm:t>
        <a:bodyPr/>
        <a:lstStyle/>
        <a:p>
          <a:endParaRPr lang="en-US"/>
        </a:p>
      </dgm:t>
    </dgm:pt>
    <dgm:pt modelId="{F9D48A16-DDC5-4056-9862-317E59B4F842}" type="sibTrans" cxnId="{3CC2681D-4A5C-482B-8B3B-1C1D8CA8217E}">
      <dgm:prSet/>
      <dgm:spPr/>
      <dgm:t>
        <a:bodyPr/>
        <a:lstStyle/>
        <a:p>
          <a:endParaRPr lang="en-US"/>
        </a:p>
      </dgm:t>
    </dgm:pt>
    <dgm:pt modelId="{FA089368-4721-425D-B851-02E3C43A3DD5}" type="pres">
      <dgm:prSet presAssocID="{8FDCC5C6-66C8-4DA6-AFAA-4AA4214FE4F8}" presName="cycle" presStyleCnt="0">
        <dgm:presLayoutVars>
          <dgm:dir/>
          <dgm:resizeHandles val="exact"/>
        </dgm:presLayoutVars>
      </dgm:prSet>
      <dgm:spPr/>
    </dgm:pt>
    <dgm:pt modelId="{602FCC99-B57B-41FA-A89C-3B9056883DC4}" type="pres">
      <dgm:prSet presAssocID="{CBB50791-2D57-4A59-9D25-6F4F7F9E23DF}" presName="node" presStyleLbl="node1" presStyleIdx="0" presStyleCnt="2">
        <dgm:presLayoutVars>
          <dgm:bulletEnabled val="1"/>
        </dgm:presLayoutVars>
      </dgm:prSet>
      <dgm:spPr/>
    </dgm:pt>
    <dgm:pt modelId="{6DEEB7E9-9FFC-454B-AB1F-AD92E1A7A16B}" type="pres">
      <dgm:prSet presAssocID="{CBB50791-2D57-4A59-9D25-6F4F7F9E23DF}" presName="spNode" presStyleCnt="0"/>
      <dgm:spPr/>
    </dgm:pt>
    <dgm:pt modelId="{65469A4D-C466-403E-BE04-ABAA03D55389}" type="pres">
      <dgm:prSet presAssocID="{A0665F1A-48B0-4180-9CC7-AF2F6B1F6FDA}" presName="sibTrans" presStyleLbl="sibTrans1D1" presStyleIdx="0" presStyleCnt="2"/>
      <dgm:spPr/>
    </dgm:pt>
    <dgm:pt modelId="{5BEAEF2D-4B6B-43FE-95FC-2E5A6B182DAC}" type="pres">
      <dgm:prSet presAssocID="{6B32EDE8-A439-4AF0-9978-12779A05999C}" presName="node" presStyleLbl="node1" presStyleIdx="1" presStyleCnt="2">
        <dgm:presLayoutVars>
          <dgm:bulletEnabled val="1"/>
        </dgm:presLayoutVars>
      </dgm:prSet>
      <dgm:spPr/>
    </dgm:pt>
    <dgm:pt modelId="{3C24399B-6878-43FF-9874-4E93C8DDC7AB}" type="pres">
      <dgm:prSet presAssocID="{6B32EDE8-A439-4AF0-9978-12779A05999C}" presName="spNode" presStyleCnt="0"/>
      <dgm:spPr/>
    </dgm:pt>
    <dgm:pt modelId="{CE3C8B3E-1B4C-4500-B5FF-5C3167F39F07}" type="pres">
      <dgm:prSet presAssocID="{F9D48A16-DDC5-4056-9862-317E59B4F842}" presName="sibTrans" presStyleLbl="sibTrans1D1" presStyleIdx="1" presStyleCnt="2"/>
      <dgm:spPr/>
    </dgm:pt>
  </dgm:ptLst>
  <dgm:cxnLst>
    <dgm:cxn modelId="{F6A0AD14-6CF7-4771-8BF4-42CB37D1D8C5}" type="presOf" srcId="{6B32EDE8-A439-4AF0-9978-12779A05999C}" destId="{5BEAEF2D-4B6B-43FE-95FC-2E5A6B182DAC}" srcOrd="0" destOrd="0" presId="urn:microsoft.com/office/officeart/2005/8/layout/cycle5"/>
    <dgm:cxn modelId="{3CC2681D-4A5C-482B-8B3B-1C1D8CA8217E}" srcId="{8FDCC5C6-66C8-4DA6-AFAA-4AA4214FE4F8}" destId="{6B32EDE8-A439-4AF0-9978-12779A05999C}" srcOrd="1" destOrd="0" parTransId="{299BE34E-90BA-4189-B3F7-7D42FF67949A}" sibTransId="{F9D48A16-DDC5-4056-9862-317E59B4F842}"/>
    <dgm:cxn modelId="{BB2EEA35-E239-46DD-9501-0E960BA05186}" type="presOf" srcId="{A0665F1A-48B0-4180-9CC7-AF2F6B1F6FDA}" destId="{65469A4D-C466-403E-BE04-ABAA03D55389}" srcOrd="0" destOrd="0" presId="urn:microsoft.com/office/officeart/2005/8/layout/cycle5"/>
    <dgm:cxn modelId="{BC53A0A1-2BF6-4F8D-8391-1E4B96C73642}" srcId="{8FDCC5C6-66C8-4DA6-AFAA-4AA4214FE4F8}" destId="{CBB50791-2D57-4A59-9D25-6F4F7F9E23DF}" srcOrd="0" destOrd="0" parTransId="{171AA8EF-A579-4855-B47A-57BFD31E9300}" sibTransId="{A0665F1A-48B0-4180-9CC7-AF2F6B1F6FDA}"/>
    <dgm:cxn modelId="{269204A3-CB26-48ED-9717-328AADAF800F}" type="presOf" srcId="{8FDCC5C6-66C8-4DA6-AFAA-4AA4214FE4F8}" destId="{FA089368-4721-425D-B851-02E3C43A3DD5}" srcOrd="0" destOrd="0" presId="urn:microsoft.com/office/officeart/2005/8/layout/cycle5"/>
    <dgm:cxn modelId="{0BDD03AF-E85A-48F9-8E88-FFC17E3B53FF}" type="presOf" srcId="{CBB50791-2D57-4A59-9D25-6F4F7F9E23DF}" destId="{602FCC99-B57B-41FA-A89C-3B9056883DC4}" srcOrd="0" destOrd="0" presId="urn:microsoft.com/office/officeart/2005/8/layout/cycle5"/>
    <dgm:cxn modelId="{C493A1B4-14EB-4FC9-B8F5-741E8A4F0A67}" type="presOf" srcId="{F9D48A16-DDC5-4056-9862-317E59B4F842}" destId="{CE3C8B3E-1B4C-4500-B5FF-5C3167F39F07}" srcOrd="0" destOrd="0" presId="urn:microsoft.com/office/officeart/2005/8/layout/cycle5"/>
    <dgm:cxn modelId="{0B38DF29-92CB-413E-95FB-858425A2868B}" type="presParOf" srcId="{FA089368-4721-425D-B851-02E3C43A3DD5}" destId="{602FCC99-B57B-41FA-A89C-3B9056883DC4}" srcOrd="0" destOrd="0" presId="urn:microsoft.com/office/officeart/2005/8/layout/cycle5"/>
    <dgm:cxn modelId="{2A9D9901-5B9E-40D1-A58F-32FFCFE17D19}" type="presParOf" srcId="{FA089368-4721-425D-B851-02E3C43A3DD5}" destId="{6DEEB7E9-9FFC-454B-AB1F-AD92E1A7A16B}" srcOrd="1" destOrd="0" presId="urn:microsoft.com/office/officeart/2005/8/layout/cycle5"/>
    <dgm:cxn modelId="{2F5B5453-72E3-4DFB-B8EC-BB06593FA262}" type="presParOf" srcId="{FA089368-4721-425D-B851-02E3C43A3DD5}" destId="{65469A4D-C466-403E-BE04-ABAA03D55389}" srcOrd="2" destOrd="0" presId="urn:microsoft.com/office/officeart/2005/8/layout/cycle5"/>
    <dgm:cxn modelId="{7FCD7BB5-8C90-40AF-8BAE-EF23FF07C9ED}" type="presParOf" srcId="{FA089368-4721-425D-B851-02E3C43A3DD5}" destId="{5BEAEF2D-4B6B-43FE-95FC-2E5A6B182DAC}" srcOrd="3" destOrd="0" presId="urn:microsoft.com/office/officeart/2005/8/layout/cycle5"/>
    <dgm:cxn modelId="{43C10054-008B-4F71-BA44-6793A7BDEECA}" type="presParOf" srcId="{FA089368-4721-425D-B851-02E3C43A3DD5}" destId="{3C24399B-6878-43FF-9874-4E93C8DDC7AB}" srcOrd="4" destOrd="0" presId="urn:microsoft.com/office/officeart/2005/8/layout/cycle5"/>
    <dgm:cxn modelId="{CB736611-BC91-4C07-91E4-504F4C990657}" type="presParOf" srcId="{FA089368-4721-425D-B851-02E3C43A3DD5}" destId="{CE3C8B3E-1B4C-4500-B5FF-5C3167F39F07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99B693-9D7A-461C-A0D9-2A410A0D9916}" type="doc">
      <dgm:prSet loTypeId="urn:microsoft.com/office/officeart/2005/8/layout/hProcess6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EB4466-D8C5-4AF6-8ACD-85A73B160036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Governing Body scrutiny</a:t>
          </a:r>
        </a:p>
      </dgm:t>
    </dgm:pt>
    <dgm:pt modelId="{B56CE990-5D79-401C-ACD4-0E578658B474}" type="parTrans" cxnId="{8D3E923E-F243-4FEF-ACDC-A521E13A20DD}">
      <dgm:prSet/>
      <dgm:spPr/>
      <dgm:t>
        <a:bodyPr/>
        <a:lstStyle/>
        <a:p>
          <a:endParaRPr lang="en-US"/>
        </a:p>
      </dgm:t>
    </dgm:pt>
    <dgm:pt modelId="{79239AFF-E50B-47B4-8CF7-2BD291A30690}" type="sibTrans" cxnId="{8D3E923E-F243-4FEF-ACDC-A521E13A20DD}">
      <dgm:prSet/>
      <dgm:spPr/>
      <dgm:t>
        <a:bodyPr/>
        <a:lstStyle/>
        <a:p>
          <a:endParaRPr lang="en-US"/>
        </a:p>
      </dgm:t>
    </dgm:pt>
    <dgm:pt modelId="{099634C3-709B-4A7F-91BD-01012343C105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Review of Business Plan</a:t>
          </a:r>
        </a:p>
      </dgm:t>
    </dgm:pt>
    <dgm:pt modelId="{989E9440-46D4-495C-AB31-A0CDDAA509F6}" type="parTrans" cxnId="{2BC672B3-BBC3-4ACC-A6E5-97D49BA911A5}">
      <dgm:prSet/>
      <dgm:spPr/>
      <dgm:t>
        <a:bodyPr/>
        <a:lstStyle/>
        <a:p>
          <a:endParaRPr lang="en-US"/>
        </a:p>
      </dgm:t>
    </dgm:pt>
    <dgm:pt modelId="{4CD1ABD7-89B2-48DE-9C76-C635329F580B}" type="sibTrans" cxnId="{2BC672B3-BBC3-4ACC-A6E5-97D49BA911A5}">
      <dgm:prSet/>
      <dgm:spPr/>
      <dgm:t>
        <a:bodyPr/>
        <a:lstStyle/>
        <a:p>
          <a:endParaRPr lang="en-US"/>
        </a:p>
      </dgm:t>
    </dgm:pt>
    <dgm:pt modelId="{691561EE-F9A2-479F-96F6-38CEF30CBCB2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Tenant consultation</a:t>
          </a:r>
        </a:p>
      </dgm:t>
    </dgm:pt>
    <dgm:pt modelId="{F7CEAAF9-D857-4D4F-9514-DDC26BD6A219}" type="parTrans" cxnId="{FC8F6247-8AA6-45C6-901F-1B5DE005D5FE}">
      <dgm:prSet/>
      <dgm:spPr/>
      <dgm:t>
        <a:bodyPr/>
        <a:lstStyle/>
        <a:p>
          <a:endParaRPr lang="en-US"/>
        </a:p>
      </dgm:t>
    </dgm:pt>
    <dgm:pt modelId="{DE2928CB-A303-4957-821A-58D5691844CB}" type="sibTrans" cxnId="{FC8F6247-8AA6-45C6-901F-1B5DE005D5FE}">
      <dgm:prSet/>
      <dgm:spPr/>
      <dgm:t>
        <a:bodyPr/>
        <a:lstStyle/>
        <a:p>
          <a:endParaRPr lang="en-US"/>
        </a:p>
      </dgm:t>
    </dgm:pt>
    <dgm:pt modelId="{101BDC98-F53B-49AD-92E1-4B349C627B50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Pre-budget – timely/influential</a:t>
          </a:r>
        </a:p>
      </dgm:t>
    </dgm:pt>
    <dgm:pt modelId="{4CD1FAC9-C384-4E9D-A386-624BE2C6F932}" type="parTrans" cxnId="{523C0AA6-EA7D-4A15-B9C3-06B19CB94A0C}">
      <dgm:prSet/>
      <dgm:spPr/>
      <dgm:t>
        <a:bodyPr/>
        <a:lstStyle/>
        <a:p>
          <a:endParaRPr lang="en-US"/>
        </a:p>
      </dgm:t>
    </dgm:pt>
    <dgm:pt modelId="{AE8D5967-20BF-424F-ADD9-64C759F06E38}" type="sibTrans" cxnId="{523C0AA6-EA7D-4A15-B9C3-06B19CB94A0C}">
      <dgm:prSet/>
      <dgm:spPr/>
      <dgm:t>
        <a:bodyPr/>
        <a:lstStyle/>
        <a:p>
          <a:endParaRPr lang="en-US"/>
        </a:p>
      </dgm:t>
    </dgm:pt>
    <dgm:pt modelId="{0CAF5B08-1059-4E4B-B088-F4282BC01B63}">
      <dgm:prSet phldrT="[Text]"/>
      <dgm:spPr/>
      <dgm:t>
        <a:bodyPr/>
        <a:lstStyle/>
        <a:p>
          <a:r>
            <a:rPr lang="en-US" err="1">
              <a:latin typeface="Arial" panose="020B0604020202020204" pitchFamily="34" charset="0"/>
              <a:cs typeface="Arial" panose="020B0604020202020204" pitchFamily="34" charset="0"/>
            </a:rPr>
            <a:t>VfM</a:t>
          </a:r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 and service delivery input</a:t>
          </a:r>
        </a:p>
      </dgm:t>
    </dgm:pt>
    <dgm:pt modelId="{2E78F312-400E-4B3A-BAAF-04817718E8A0}" type="parTrans" cxnId="{24C5E0F5-F054-40A2-A393-F0FC856FAA31}">
      <dgm:prSet/>
      <dgm:spPr/>
      <dgm:t>
        <a:bodyPr/>
        <a:lstStyle/>
        <a:p>
          <a:endParaRPr lang="en-US"/>
        </a:p>
      </dgm:t>
    </dgm:pt>
    <dgm:pt modelId="{3E09E12C-627F-44A1-BDC1-8B949D8660C4}" type="sibTrans" cxnId="{24C5E0F5-F054-40A2-A393-F0FC856FAA31}">
      <dgm:prSet/>
      <dgm:spPr/>
      <dgm:t>
        <a:bodyPr/>
        <a:lstStyle/>
        <a:p>
          <a:endParaRPr lang="en-US"/>
        </a:p>
      </dgm:t>
    </dgm:pt>
    <dgm:pt modelId="{D609C241-562E-41A8-BE29-CEA913A0DC4F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Assurance</a:t>
          </a:r>
        </a:p>
      </dgm:t>
    </dgm:pt>
    <dgm:pt modelId="{E7B24A2C-4281-49E3-A7CE-301FC4B84061}" type="parTrans" cxnId="{3139B7C6-FDFA-4FAA-A7E5-986B6CEF3C92}">
      <dgm:prSet/>
      <dgm:spPr/>
      <dgm:t>
        <a:bodyPr/>
        <a:lstStyle/>
        <a:p>
          <a:endParaRPr lang="en-US"/>
        </a:p>
      </dgm:t>
    </dgm:pt>
    <dgm:pt modelId="{F60B1FEF-0F2D-4A35-B9F2-6F6B6CD2ABFD}" type="sibTrans" cxnId="{3139B7C6-FDFA-4FAA-A7E5-986B6CEF3C92}">
      <dgm:prSet/>
      <dgm:spPr/>
      <dgm:t>
        <a:bodyPr/>
        <a:lstStyle/>
        <a:p>
          <a:endParaRPr lang="en-US"/>
        </a:p>
      </dgm:t>
    </dgm:pt>
    <dgm:pt modelId="{3406BEEC-93DE-4B1C-8D1C-218303001757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Business Plan/Budget GB proposal and approval</a:t>
          </a:r>
        </a:p>
      </dgm:t>
    </dgm:pt>
    <dgm:pt modelId="{CE278370-3647-4F56-8C88-09DB0EA70B0D}" type="parTrans" cxnId="{965AF0D4-E5F2-483D-A0F4-BFD4A7F44760}">
      <dgm:prSet/>
      <dgm:spPr/>
      <dgm:t>
        <a:bodyPr/>
        <a:lstStyle/>
        <a:p>
          <a:endParaRPr lang="en-US"/>
        </a:p>
      </dgm:t>
    </dgm:pt>
    <dgm:pt modelId="{7682179B-58D2-4871-B8F8-48ABF8979432}" type="sibTrans" cxnId="{965AF0D4-E5F2-483D-A0F4-BFD4A7F44760}">
      <dgm:prSet/>
      <dgm:spPr/>
      <dgm:t>
        <a:bodyPr/>
        <a:lstStyle/>
        <a:p>
          <a:endParaRPr lang="en-US"/>
        </a:p>
      </dgm:t>
    </dgm:pt>
    <dgm:pt modelId="{3007A2E2-8681-4FA0-BA50-620951444BF1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Shapes Scrutiny Projects</a:t>
          </a:r>
        </a:p>
      </dgm:t>
    </dgm:pt>
    <dgm:pt modelId="{635B0DB0-70D2-4B47-BEFF-96DB7A041F4F}" type="parTrans" cxnId="{C74BBE32-9916-4A06-9EA2-9C2FC1B0DCD3}">
      <dgm:prSet/>
      <dgm:spPr/>
      <dgm:t>
        <a:bodyPr/>
        <a:lstStyle/>
        <a:p>
          <a:endParaRPr lang="en-US"/>
        </a:p>
      </dgm:t>
    </dgm:pt>
    <dgm:pt modelId="{4F71A891-9ADD-49B4-AF24-634DBC533C1A}" type="sibTrans" cxnId="{C74BBE32-9916-4A06-9EA2-9C2FC1B0DCD3}">
      <dgm:prSet/>
      <dgm:spPr/>
      <dgm:t>
        <a:bodyPr/>
        <a:lstStyle/>
        <a:p>
          <a:endParaRPr lang="en-US"/>
        </a:p>
      </dgm:t>
    </dgm:pt>
    <dgm:pt modelId="{0DF35F4B-72C9-4057-AE20-068C560354D1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Stress tested operationally</a:t>
          </a:r>
        </a:p>
      </dgm:t>
    </dgm:pt>
    <dgm:pt modelId="{31A7EF7A-6276-47FF-B71A-7FD96DCBB8DB}" type="parTrans" cxnId="{C8E93284-733C-4C86-8BF3-B70AA00B6361}">
      <dgm:prSet/>
      <dgm:spPr/>
      <dgm:t>
        <a:bodyPr/>
        <a:lstStyle/>
        <a:p>
          <a:endParaRPr lang="en-US"/>
        </a:p>
      </dgm:t>
    </dgm:pt>
    <dgm:pt modelId="{96F33F40-4DF6-44DD-9D42-F6E7B8066FF6}" type="sibTrans" cxnId="{C8E93284-733C-4C86-8BF3-B70AA00B6361}">
      <dgm:prSet/>
      <dgm:spPr/>
      <dgm:t>
        <a:bodyPr/>
        <a:lstStyle/>
        <a:p>
          <a:endParaRPr lang="en-US"/>
        </a:p>
      </dgm:t>
    </dgm:pt>
    <dgm:pt modelId="{A90161AF-1793-4593-8348-D08D92503612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Efficiency review</a:t>
          </a:r>
        </a:p>
      </dgm:t>
    </dgm:pt>
    <dgm:pt modelId="{AA7B4B5C-220F-4C18-9E23-54C51BA899B3}" type="parTrans" cxnId="{5D1A1246-F3B5-444B-BF31-66951B183B59}">
      <dgm:prSet/>
      <dgm:spPr/>
      <dgm:t>
        <a:bodyPr/>
        <a:lstStyle/>
        <a:p>
          <a:endParaRPr lang="en-GB"/>
        </a:p>
      </dgm:t>
    </dgm:pt>
    <dgm:pt modelId="{3F6D0828-7DBC-4417-8677-8CB2F073654C}" type="sibTrans" cxnId="{5D1A1246-F3B5-444B-BF31-66951B183B59}">
      <dgm:prSet/>
      <dgm:spPr/>
      <dgm:t>
        <a:bodyPr/>
        <a:lstStyle/>
        <a:p>
          <a:endParaRPr lang="en-GB"/>
        </a:p>
      </dgm:t>
    </dgm:pt>
    <dgm:pt modelId="{8B70DDB4-FBAF-4539-96B9-D571098A8369}" type="pres">
      <dgm:prSet presAssocID="{DF99B693-9D7A-461C-A0D9-2A410A0D9916}" presName="theList" presStyleCnt="0">
        <dgm:presLayoutVars>
          <dgm:dir/>
          <dgm:animLvl val="lvl"/>
          <dgm:resizeHandles val="exact"/>
        </dgm:presLayoutVars>
      </dgm:prSet>
      <dgm:spPr/>
    </dgm:pt>
    <dgm:pt modelId="{36A84D9B-60A7-43AE-B8E4-D09946579BB9}" type="pres">
      <dgm:prSet presAssocID="{53EB4466-D8C5-4AF6-8ACD-85A73B160036}" presName="compNode" presStyleCnt="0"/>
      <dgm:spPr/>
    </dgm:pt>
    <dgm:pt modelId="{13806712-2D00-4E84-8E94-26450250378D}" type="pres">
      <dgm:prSet presAssocID="{53EB4466-D8C5-4AF6-8ACD-85A73B160036}" presName="noGeometry" presStyleCnt="0"/>
      <dgm:spPr/>
    </dgm:pt>
    <dgm:pt modelId="{894849BB-60E7-496D-BC7E-7E98D12CE42C}" type="pres">
      <dgm:prSet presAssocID="{53EB4466-D8C5-4AF6-8ACD-85A73B160036}" presName="childTextVisible" presStyleLbl="bgAccFollowNode1" presStyleIdx="0" presStyleCnt="3">
        <dgm:presLayoutVars>
          <dgm:bulletEnabled val="1"/>
        </dgm:presLayoutVars>
      </dgm:prSet>
      <dgm:spPr/>
    </dgm:pt>
    <dgm:pt modelId="{93FDE3A7-A7A6-4237-8F04-A7111EE3548A}" type="pres">
      <dgm:prSet presAssocID="{53EB4466-D8C5-4AF6-8ACD-85A73B160036}" presName="childTextHidden" presStyleLbl="bgAccFollowNode1" presStyleIdx="0" presStyleCnt="3"/>
      <dgm:spPr/>
    </dgm:pt>
    <dgm:pt modelId="{E8A7B90C-CF7E-4A23-82CA-B6E29F2F7113}" type="pres">
      <dgm:prSet presAssocID="{53EB4466-D8C5-4AF6-8ACD-85A73B16003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6010BA4-E6E8-4813-BBF1-4858CC26A367}" type="pres">
      <dgm:prSet presAssocID="{53EB4466-D8C5-4AF6-8ACD-85A73B160036}" presName="aSpace" presStyleCnt="0"/>
      <dgm:spPr/>
    </dgm:pt>
    <dgm:pt modelId="{F93E01C4-08AE-4CB5-B0F3-9CD0EAB7FADB}" type="pres">
      <dgm:prSet presAssocID="{691561EE-F9A2-479F-96F6-38CEF30CBCB2}" presName="compNode" presStyleCnt="0"/>
      <dgm:spPr/>
    </dgm:pt>
    <dgm:pt modelId="{30C79C5D-024A-4684-B083-BE3E6FDC2B5F}" type="pres">
      <dgm:prSet presAssocID="{691561EE-F9A2-479F-96F6-38CEF30CBCB2}" presName="noGeometry" presStyleCnt="0"/>
      <dgm:spPr/>
    </dgm:pt>
    <dgm:pt modelId="{B17F9296-054D-4041-A365-0BE28F330158}" type="pres">
      <dgm:prSet presAssocID="{691561EE-F9A2-479F-96F6-38CEF30CBCB2}" presName="childTextVisible" presStyleLbl="bgAccFollowNode1" presStyleIdx="1" presStyleCnt="3">
        <dgm:presLayoutVars>
          <dgm:bulletEnabled val="1"/>
        </dgm:presLayoutVars>
      </dgm:prSet>
      <dgm:spPr/>
    </dgm:pt>
    <dgm:pt modelId="{F8538BFF-BED1-4EA8-909A-CB32AD926CC9}" type="pres">
      <dgm:prSet presAssocID="{691561EE-F9A2-479F-96F6-38CEF30CBCB2}" presName="childTextHidden" presStyleLbl="bgAccFollowNode1" presStyleIdx="1" presStyleCnt="3"/>
      <dgm:spPr/>
    </dgm:pt>
    <dgm:pt modelId="{3F5E932F-BD1A-4544-8E44-F6C280DE4E65}" type="pres">
      <dgm:prSet presAssocID="{691561EE-F9A2-479F-96F6-38CEF30CBCB2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99B6AEA-264C-4378-A190-661F39903DA9}" type="pres">
      <dgm:prSet presAssocID="{691561EE-F9A2-479F-96F6-38CEF30CBCB2}" presName="aSpace" presStyleCnt="0"/>
      <dgm:spPr/>
    </dgm:pt>
    <dgm:pt modelId="{9522176F-CBA0-4E67-9D26-132077A898A9}" type="pres">
      <dgm:prSet presAssocID="{D609C241-562E-41A8-BE29-CEA913A0DC4F}" presName="compNode" presStyleCnt="0"/>
      <dgm:spPr/>
    </dgm:pt>
    <dgm:pt modelId="{38355C98-202D-4966-8010-4E26CC20CD0B}" type="pres">
      <dgm:prSet presAssocID="{D609C241-562E-41A8-BE29-CEA913A0DC4F}" presName="noGeometry" presStyleCnt="0"/>
      <dgm:spPr/>
    </dgm:pt>
    <dgm:pt modelId="{CDAFE407-7C29-45EE-853D-7E0D4712B32E}" type="pres">
      <dgm:prSet presAssocID="{D609C241-562E-41A8-BE29-CEA913A0DC4F}" presName="childTextVisible" presStyleLbl="bgAccFollowNode1" presStyleIdx="2" presStyleCnt="3">
        <dgm:presLayoutVars>
          <dgm:bulletEnabled val="1"/>
        </dgm:presLayoutVars>
      </dgm:prSet>
      <dgm:spPr/>
    </dgm:pt>
    <dgm:pt modelId="{0457AE8E-111C-48B9-A3B0-D1F603978D78}" type="pres">
      <dgm:prSet presAssocID="{D609C241-562E-41A8-BE29-CEA913A0DC4F}" presName="childTextHidden" presStyleLbl="bgAccFollowNode1" presStyleIdx="2" presStyleCnt="3"/>
      <dgm:spPr/>
    </dgm:pt>
    <dgm:pt modelId="{51DD5FAE-71E4-45C8-807F-1D6B9DAD9264}" type="pres">
      <dgm:prSet presAssocID="{D609C241-562E-41A8-BE29-CEA913A0DC4F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1DA20D19-D881-40E0-834C-2A7E57E6E1E6}" type="presOf" srcId="{099634C3-709B-4A7F-91BD-01012343C105}" destId="{894849BB-60E7-496D-BC7E-7E98D12CE42C}" srcOrd="0" destOrd="0" presId="urn:microsoft.com/office/officeart/2005/8/layout/hProcess6"/>
    <dgm:cxn modelId="{77529527-BD57-4F69-8006-E550B9AB9B5C}" type="presOf" srcId="{53EB4466-D8C5-4AF6-8ACD-85A73B160036}" destId="{E8A7B90C-CF7E-4A23-82CA-B6E29F2F7113}" srcOrd="0" destOrd="0" presId="urn:microsoft.com/office/officeart/2005/8/layout/hProcess6"/>
    <dgm:cxn modelId="{C74BBE32-9916-4A06-9EA2-9C2FC1B0DCD3}" srcId="{691561EE-F9A2-479F-96F6-38CEF30CBCB2}" destId="{3007A2E2-8681-4FA0-BA50-620951444BF1}" srcOrd="2" destOrd="0" parTransId="{635B0DB0-70D2-4B47-BEFF-96DB7A041F4F}" sibTransId="{4F71A891-9ADD-49B4-AF24-634DBC533C1A}"/>
    <dgm:cxn modelId="{5CC6183C-E5CD-4BEA-926D-DD66A5694DD4}" type="presOf" srcId="{3007A2E2-8681-4FA0-BA50-620951444BF1}" destId="{F8538BFF-BED1-4EA8-909A-CB32AD926CC9}" srcOrd="1" destOrd="2" presId="urn:microsoft.com/office/officeart/2005/8/layout/hProcess6"/>
    <dgm:cxn modelId="{8D3E923E-F243-4FEF-ACDC-A521E13A20DD}" srcId="{DF99B693-9D7A-461C-A0D9-2A410A0D9916}" destId="{53EB4466-D8C5-4AF6-8ACD-85A73B160036}" srcOrd="0" destOrd="0" parTransId="{B56CE990-5D79-401C-ACD4-0E578658B474}" sibTransId="{79239AFF-E50B-47B4-8CF7-2BD291A30690}"/>
    <dgm:cxn modelId="{5D1A1246-F3B5-444B-BF31-66951B183B59}" srcId="{53EB4466-D8C5-4AF6-8ACD-85A73B160036}" destId="{A90161AF-1793-4593-8348-D08D92503612}" srcOrd="1" destOrd="0" parTransId="{AA7B4B5C-220F-4C18-9E23-54C51BA899B3}" sibTransId="{3F6D0828-7DBC-4417-8677-8CB2F073654C}"/>
    <dgm:cxn modelId="{FC8F6247-8AA6-45C6-901F-1B5DE005D5FE}" srcId="{DF99B693-9D7A-461C-A0D9-2A410A0D9916}" destId="{691561EE-F9A2-479F-96F6-38CEF30CBCB2}" srcOrd="1" destOrd="0" parTransId="{F7CEAAF9-D857-4D4F-9514-DDC26BD6A219}" sibTransId="{DE2928CB-A303-4957-821A-58D5691844CB}"/>
    <dgm:cxn modelId="{245CAF4A-D3B6-4392-9D2B-B19F434F69EB}" type="presOf" srcId="{3406BEEC-93DE-4B1C-8D1C-218303001757}" destId="{0457AE8E-111C-48B9-A3B0-D1F603978D78}" srcOrd="1" destOrd="1" presId="urn:microsoft.com/office/officeart/2005/8/layout/hProcess6"/>
    <dgm:cxn modelId="{86B16670-1E16-425E-BD53-B91F5690B8AA}" type="presOf" srcId="{101BDC98-F53B-49AD-92E1-4B349C627B50}" destId="{B17F9296-054D-4041-A365-0BE28F330158}" srcOrd="0" destOrd="0" presId="urn:microsoft.com/office/officeart/2005/8/layout/hProcess6"/>
    <dgm:cxn modelId="{C8E93284-733C-4C86-8BF3-B70AA00B6361}" srcId="{D609C241-562E-41A8-BE29-CEA913A0DC4F}" destId="{0DF35F4B-72C9-4057-AE20-068C560354D1}" srcOrd="0" destOrd="0" parTransId="{31A7EF7A-6276-47FF-B71A-7FD96DCBB8DB}" sibTransId="{96F33F40-4DF6-44DD-9D42-F6E7B8066FF6}"/>
    <dgm:cxn modelId="{C7F0A186-79E6-424E-B6B4-7F4068455EC9}" type="presOf" srcId="{D609C241-562E-41A8-BE29-CEA913A0DC4F}" destId="{51DD5FAE-71E4-45C8-807F-1D6B9DAD9264}" srcOrd="0" destOrd="0" presId="urn:microsoft.com/office/officeart/2005/8/layout/hProcess6"/>
    <dgm:cxn modelId="{8A3FBA90-B134-4A28-9BA5-F6D9580106E8}" type="presOf" srcId="{0CAF5B08-1059-4E4B-B088-F4282BC01B63}" destId="{F8538BFF-BED1-4EA8-909A-CB32AD926CC9}" srcOrd="1" destOrd="1" presId="urn:microsoft.com/office/officeart/2005/8/layout/hProcess6"/>
    <dgm:cxn modelId="{D760A496-7CE7-437A-B081-4F5293888BB2}" type="presOf" srcId="{3007A2E2-8681-4FA0-BA50-620951444BF1}" destId="{B17F9296-054D-4041-A365-0BE28F330158}" srcOrd="0" destOrd="2" presId="urn:microsoft.com/office/officeart/2005/8/layout/hProcess6"/>
    <dgm:cxn modelId="{1DD5D79E-39A3-4412-A566-6D1667635668}" type="presOf" srcId="{0CAF5B08-1059-4E4B-B088-F4282BC01B63}" destId="{B17F9296-054D-4041-A365-0BE28F330158}" srcOrd="0" destOrd="1" presId="urn:microsoft.com/office/officeart/2005/8/layout/hProcess6"/>
    <dgm:cxn modelId="{523C0AA6-EA7D-4A15-B9C3-06B19CB94A0C}" srcId="{691561EE-F9A2-479F-96F6-38CEF30CBCB2}" destId="{101BDC98-F53B-49AD-92E1-4B349C627B50}" srcOrd="0" destOrd="0" parTransId="{4CD1FAC9-C384-4E9D-A386-624BE2C6F932}" sibTransId="{AE8D5967-20BF-424F-ADD9-64C759F06E38}"/>
    <dgm:cxn modelId="{00BAC7A6-633F-4ADA-92D2-86E03BF88522}" type="presOf" srcId="{0DF35F4B-72C9-4057-AE20-068C560354D1}" destId="{CDAFE407-7C29-45EE-853D-7E0D4712B32E}" srcOrd="0" destOrd="0" presId="urn:microsoft.com/office/officeart/2005/8/layout/hProcess6"/>
    <dgm:cxn modelId="{84B880A8-2178-44A5-90C1-7C41DD7C6E00}" type="presOf" srcId="{A90161AF-1793-4593-8348-D08D92503612}" destId="{894849BB-60E7-496D-BC7E-7E98D12CE42C}" srcOrd="0" destOrd="1" presId="urn:microsoft.com/office/officeart/2005/8/layout/hProcess6"/>
    <dgm:cxn modelId="{2BC672B3-BBC3-4ACC-A6E5-97D49BA911A5}" srcId="{53EB4466-D8C5-4AF6-8ACD-85A73B160036}" destId="{099634C3-709B-4A7F-91BD-01012343C105}" srcOrd="0" destOrd="0" parTransId="{989E9440-46D4-495C-AB31-A0CDDAA509F6}" sibTransId="{4CD1ABD7-89B2-48DE-9C76-C635329F580B}"/>
    <dgm:cxn modelId="{A1D6DCBC-D893-4045-AAE3-5A76F9157950}" type="presOf" srcId="{A90161AF-1793-4593-8348-D08D92503612}" destId="{93FDE3A7-A7A6-4237-8F04-A7111EE3548A}" srcOrd="1" destOrd="1" presId="urn:microsoft.com/office/officeart/2005/8/layout/hProcess6"/>
    <dgm:cxn modelId="{AF678BBD-3C5D-4898-9F04-4820AD2532B2}" type="presOf" srcId="{0DF35F4B-72C9-4057-AE20-068C560354D1}" destId="{0457AE8E-111C-48B9-A3B0-D1F603978D78}" srcOrd="1" destOrd="0" presId="urn:microsoft.com/office/officeart/2005/8/layout/hProcess6"/>
    <dgm:cxn modelId="{3139B7C6-FDFA-4FAA-A7E5-986B6CEF3C92}" srcId="{DF99B693-9D7A-461C-A0D9-2A410A0D9916}" destId="{D609C241-562E-41A8-BE29-CEA913A0DC4F}" srcOrd="2" destOrd="0" parTransId="{E7B24A2C-4281-49E3-A7CE-301FC4B84061}" sibTransId="{F60B1FEF-0F2D-4A35-B9F2-6F6B6CD2ABFD}"/>
    <dgm:cxn modelId="{93C90DC8-D0BC-4BB9-9D4E-3198590A8A5F}" type="presOf" srcId="{101BDC98-F53B-49AD-92E1-4B349C627B50}" destId="{F8538BFF-BED1-4EA8-909A-CB32AD926CC9}" srcOrd="1" destOrd="0" presId="urn:microsoft.com/office/officeart/2005/8/layout/hProcess6"/>
    <dgm:cxn modelId="{965AF0D4-E5F2-483D-A0F4-BFD4A7F44760}" srcId="{D609C241-562E-41A8-BE29-CEA913A0DC4F}" destId="{3406BEEC-93DE-4B1C-8D1C-218303001757}" srcOrd="1" destOrd="0" parTransId="{CE278370-3647-4F56-8C88-09DB0EA70B0D}" sibTransId="{7682179B-58D2-4871-B8F8-48ABF8979432}"/>
    <dgm:cxn modelId="{9FAD21E5-5D1B-4208-A174-E2B4FE00240A}" type="presOf" srcId="{DF99B693-9D7A-461C-A0D9-2A410A0D9916}" destId="{8B70DDB4-FBAF-4539-96B9-D571098A8369}" srcOrd="0" destOrd="0" presId="urn:microsoft.com/office/officeart/2005/8/layout/hProcess6"/>
    <dgm:cxn modelId="{CECF87EB-3070-40E5-A264-289BFAD507F6}" type="presOf" srcId="{691561EE-F9A2-479F-96F6-38CEF30CBCB2}" destId="{3F5E932F-BD1A-4544-8E44-F6C280DE4E65}" srcOrd="0" destOrd="0" presId="urn:microsoft.com/office/officeart/2005/8/layout/hProcess6"/>
    <dgm:cxn modelId="{FCE56FF5-92EC-4E9B-934F-06C9861248ED}" type="presOf" srcId="{3406BEEC-93DE-4B1C-8D1C-218303001757}" destId="{CDAFE407-7C29-45EE-853D-7E0D4712B32E}" srcOrd="0" destOrd="1" presId="urn:microsoft.com/office/officeart/2005/8/layout/hProcess6"/>
    <dgm:cxn modelId="{24C5E0F5-F054-40A2-A393-F0FC856FAA31}" srcId="{691561EE-F9A2-479F-96F6-38CEF30CBCB2}" destId="{0CAF5B08-1059-4E4B-B088-F4282BC01B63}" srcOrd="1" destOrd="0" parTransId="{2E78F312-400E-4B3A-BAAF-04817718E8A0}" sibTransId="{3E09E12C-627F-44A1-BDC1-8B949D8660C4}"/>
    <dgm:cxn modelId="{AD9341F7-733A-4728-8C63-45E361AE7885}" type="presOf" srcId="{099634C3-709B-4A7F-91BD-01012343C105}" destId="{93FDE3A7-A7A6-4237-8F04-A7111EE3548A}" srcOrd="1" destOrd="0" presId="urn:microsoft.com/office/officeart/2005/8/layout/hProcess6"/>
    <dgm:cxn modelId="{DBFF7383-4A0D-44AB-B2BC-6C122E4D3629}" type="presParOf" srcId="{8B70DDB4-FBAF-4539-96B9-D571098A8369}" destId="{36A84D9B-60A7-43AE-B8E4-D09946579BB9}" srcOrd="0" destOrd="0" presId="urn:microsoft.com/office/officeart/2005/8/layout/hProcess6"/>
    <dgm:cxn modelId="{8F708073-32C8-4377-BE31-80DB628C546A}" type="presParOf" srcId="{36A84D9B-60A7-43AE-B8E4-D09946579BB9}" destId="{13806712-2D00-4E84-8E94-26450250378D}" srcOrd="0" destOrd="0" presId="urn:microsoft.com/office/officeart/2005/8/layout/hProcess6"/>
    <dgm:cxn modelId="{80F646B0-D107-4EE5-AA22-DF6A5DDA8771}" type="presParOf" srcId="{36A84D9B-60A7-43AE-B8E4-D09946579BB9}" destId="{894849BB-60E7-496D-BC7E-7E98D12CE42C}" srcOrd="1" destOrd="0" presId="urn:microsoft.com/office/officeart/2005/8/layout/hProcess6"/>
    <dgm:cxn modelId="{B306DBCF-6080-494C-801D-57E355CDAB94}" type="presParOf" srcId="{36A84D9B-60A7-43AE-B8E4-D09946579BB9}" destId="{93FDE3A7-A7A6-4237-8F04-A7111EE3548A}" srcOrd="2" destOrd="0" presId="urn:microsoft.com/office/officeart/2005/8/layout/hProcess6"/>
    <dgm:cxn modelId="{50CA99A1-7B72-46A2-A46A-87CBAEB78BAF}" type="presParOf" srcId="{36A84D9B-60A7-43AE-B8E4-D09946579BB9}" destId="{E8A7B90C-CF7E-4A23-82CA-B6E29F2F7113}" srcOrd="3" destOrd="0" presId="urn:microsoft.com/office/officeart/2005/8/layout/hProcess6"/>
    <dgm:cxn modelId="{81117871-B193-4233-833E-220A31A4D936}" type="presParOf" srcId="{8B70DDB4-FBAF-4539-96B9-D571098A8369}" destId="{56010BA4-E6E8-4813-BBF1-4858CC26A367}" srcOrd="1" destOrd="0" presId="urn:microsoft.com/office/officeart/2005/8/layout/hProcess6"/>
    <dgm:cxn modelId="{28D44C28-DF7A-44F3-B1C8-F4684D62B446}" type="presParOf" srcId="{8B70DDB4-FBAF-4539-96B9-D571098A8369}" destId="{F93E01C4-08AE-4CB5-B0F3-9CD0EAB7FADB}" srcOrd="2" destOrd="0" presId="urn:microsoft.com/office/officeart/2005/8/layout/hProcess6"/>
    <dgm:cxn modelId="{B6FA886F-0289-48DA-AA64-6ED6A49777EA}" type="presParOf" srcId="{F93E01C4-08AE-4CB5-B0F3-9CD0EAB7FADB}" destId="{30C79C5D-024A-4684-B083-BE3E6FDC2B5F}" srcOrd="0" destOrd="0" presId="urn:microsoft.com/office/officeart/2005/8/layout/hProcess6"/>
    <dgm:cxn modelId="{7C367603-6B63-4708-8BC1-FA723C1B98FE}" type="presParOf" srcId="{F93E01C4-08AE-4CB5-B0F3-9CD0EAB7FADB}" destId="{B17F9296-054D-4041-A365-0BE28F330158}" srcOrd="1" destOrd="0" presId="urn:microsoft.com/office/officeart/2005/8/layout/hProcess6"/>
    <dgm:cxn modelId="{A320C541-85BD-4F15-8054-42478C5B0264}" type="presParOf" srcId="{F93E01C4-08AE-4CB5-B0F3-9CD0EAB7FADB}" destId="{F8538BFF-BED1-4EA8-909A-CB32AD926CC9}" srcOrd="2" destOrd="0" presId="urn:microsoft.com/office/officeart/2005/8/layout/hProcess6"/>
    <dgm:cxn modelId="{1EA25FE8-D695-4BF7-9A62-0D46C728A22A}" type="presParOf" srcId="{F93E01C4-08AE-4CB5-B0F3-9CD0EAB7FADB}" destId="{3F5E932F-BD1A-4544-8E44-F6C280DE4E65}" srcOrd="3" destOrd="0" presId="urn:microsoft.com/office/officeart/2005/8/layout/hProcess6"/>
    <dgm:cxn modelId="{A00F547A-D795-4BD0-ABB3-54D41919AA56}" type="presParOf" srcId="{8B70DDB4-FBAF-4539-96B9-D571098A8369}" destId="{499B6AEA-264C-4378-A190-661F39903DA9}" srcOrd="3" destOrd="0" presId="urn:microsoft.com/office/officeart/2005/8/layout/hProcess6"/>
    <dgm:cxn modelId="{A9A548CC-9959-4D3A-9772-93922490DD8B}" type="presParOf" srcId="{8B70DDB4-FBAF-4539-96B9-D571098A8369}" destId="{9522176F-CBA0-4E67-9D26-132077A898A9}" srcOrd="4" destOrd="0" presId="urn:microsoft.com/office/officeart/2005/8/layout/hProcess6"/>
    <dgm:cxn modelId="{FFA147EE-04F7-4414-B1D1-574A1EEED4F4}" type="presParOf" srcId="{9522176F-CBA0-4E67-9D26-132077A898A9}" destId="{38355C98-202D-4966-8010-4E26CC20CD0B}" srcOrd="0" destOrd="0" presId="urn:microsoft.com/office/officeart/2005/8/layout/hProcess6"/>
    <dgm:cxn modelId="{B75D1499-163B-4B44-97B8-D4CC808F340A}" type="presParOf" srcId="{9522176F-CBA0-4E67-9D26-132077A898A9}" destId="{CDAFE407-7C29-45EE-853D-7E0D4712B32E}" srcOrd="1" destOrd="0" presId="urn:microsoft.com/office/officeart/2005/8/layout/hProcess6"/>
    <dgm:cxn modelId="{E4C51037-9254-4AA8-BEA2-F2732B342EFE}" type="presParOf" srcId="{9522176F-CBA0-4E67-9D26-132077A898A9}" destId="{0457AE8E-111C-48B9-A3B0-D1F603978D78}" srcOrd="2" destOrd="0" presId="urn:microsoft.com/office/officeart/2005/8/layout/hProcess6"/>
    <dgm:cxn modelId="{92374565-036C-4A30-9801-236067225AB9}" type="presParOf" srcId="{9522176F-CBA0-4E67-9D26-132077A898A9}" destId="{51DD5FAE-71E4-45C8-807F-1D6B9DAD926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A01565-D446-41F6-8A2F-CBAC4E2B035F}" type="doc">
      <dgm:prSet loTypeId="urn:microsoft.com/office/officeart/2005/8/layout/radial6" loCatId="cycle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70ED4C8-D749-4987-83B5-CC1E0293BC62}">
      <dgm:prSet phldrT="[Text]" custT="1"/>
      <dgm:spPr/>
      <dgm:t>
        <a:bodyPr/>
        <a:lstStyle/>
        <a:p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Debt Affordability</a:t>
          </a:r>
        </a:p>
      </dgm:t>
    </dgm:pt>
    <dgm:pt modelId="{2BC0489F-E2CA-4C69-BC92-6502C6952570}" type="parTrans" cxnId="{33D66B57-FD4F-4901-9B36-CE9563F3FC3A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E3FD53-1C96-494B-9FD2-75FB7D911AFE}" type="sibTrans" cxnId="{33D66B57-FD4F-4901-9B36-CE9563F3FC3A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3862A4-2FE9-4498-A7E7-CEF9D2D6A996}">
      <dgm:prSet phldrT="[Text]" custT="1"/>
      <dgm:spPr/>
      <dgm:t>
        <a:bodyPr/>
        <a:lstStyle/>
        <a:p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Service Delivery Levels</a:t>
          </a:r>
        </a:p>
      </dgm:t>
    </dgm:pt>
    <dgm:pt modelId="{8C38FCD6-BA75-4471-805A-F2A71179FEF6}" type="parTrans" cxnId="{7B5E8AAF-AE70-4DAD-8244-328477C551EB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5BCAB6-4DE9-49BB-AAF8-BC10AAA017E7}" type="sibTrans" cxnId="{7B5E8AAF-AE70-4DAD-8244-328477C551EB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E44318-3B69-48F5-A30C-327E8982D37E}">
      <dgm:prSet phldrT="[Text]" custT="1"/>
      <dgm:spPr/>
      <dgm:t>
        <a:bodyPr/>
        <a:lstStyle/>
        <a:p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Financial Viability</a:t>
          </a:r>
        </a:p>
      </dgm:t>
    </dgm:pt>
    <dgm:pt modelId="{B205EA10-6FDA-4322-9955-E4E46B669EED}" type="parTrans" cxnId="{CFED2470-6979-4596-A6D3-5125946410F5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796822-7B41-41E3-913D-BFFAA366E4A3}" type="sibTrans" cxnId="{CFED2470-6979-4596-A6D3-5125946410F5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CA6F2-952E-408C-9F14-8E6C3ED22073}">
      <dgm:prSet phldrT="[Text]" custT="1"/>
      <dgm:spPr/>
      <dgm:t>
        <a:bodyPr/>
        <a:lstStyle/>
        <a:p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Sufficient Investment </a:t>
          </a:r>
        </a:p>
      </dgm:t>
    </dgm:pt>
    <dgm:pt modelId="{62C4F8BD-3325-467F-8D02-A3B5853B0022}" type="parTrans" cxnId="{133DFBD0-9FD5-4C76-B94C-3216D01B9C0B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D17356-A725-4EE1-B55E-1C3115A0231F}" type="sibTrans" cxnId="{133DFBD0-9FD5-4C76-B94C-3216D01B9C0B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233560-91B7-412B-9543-DA32F71BF46F}">
      <dgm:prSet phldrT="[Text]" custT="1"/>
      <dgm:spPr/>
      <dgm:t>
        <a:bodyPr/>
        <a:lstStyle/>
        <a:p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Can withstand Risks</a:t>
          </a:r>
        </a:p>
      </dgm:t>
    </dgm:pt>
    <dgm:pt modelId="{40608FF3-DFE5-421D-9CCF-0A58F3C260B2}" type="parTrans" cxnId="{2DC5370F-C3B0-4C03-881B-AFDD78226638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E3B4E1-2F28-455E-A9A0-5CA7B995CFD2}" type="sibTrans" cxnId="{2DC5370F-C3B0-4C03-881B-AFDD78226638}">
      <dgm:prSet/>
      <dgm:spPr/>
      <dgm:t>
        <a:bodyPr/>
        <a:lstStyle/>
        <a:p>
          <a:pPr algn="l"/>
          <a:endParaRPr lang="en-GB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6EEC4A-894D-4D1A-B29B-6062EAEF32C8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n-GB" sz="1600">
              <a:latin typeface="Arial" panose="020B0604020202020204" pitchFamily="34" charset="0"/>
              <a:cs typeface="Arial" panose="020B0604020202020204" pitchFamily="34" charset="0"/>
            </a:rPr>
            <a:t>Rent Affordability</a:t>
          </a:r>
        </a:p>
      </dgm:t>
    </dgm:pt>
    <dgm:pt modelId="{F283FAB8-4C21-4C92-AE7E-A890A54F865A}" type="parTrans" cxnId="{C5AEE23C-C33E-4E72-B484-202888D825F6}">
      <dgm:prSet/>
      <dgm:spPr/>
      <dgm:t>
        <a:bodyPr/>
        <a:lstStyle/>
        <a:p>
          <a:endParaRPr lang="en-GB"/>
        </a:p>
      </dgm:t>
    </dgm:pt>
    <dgm:pt modelId="{C516DB51-BA31-4D43-86FB-0937341D01F1}" type="sibTrans" cxnId="{C5AEE23C-C33E-4E72-B484-202888D825F6}">
      <dgm:prSet/>
      <dgm:spPr/>
      <dgm:t>
        <a:bodyPr/>
        <a:lstStyle/>
        <a:p>
          <a:endParaRPr lang="en-GB"/>
        </a:p>
      </dgm:t>
    </dgm:pt>
    <dgm:pt modelId="{CCF36943-C605-4946-97BA-E8BCFF3ACE65}" type="pres">
      <dgm:prSet presAssocID="{79A01565-D446-41F6-8A2F-CBAC4E2B035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F38FD5D-A61B-4735-98F7-EF7FBE755D88}" type="pres">
      <dgm:prSet presAssocID="{626EEC4A-894D-4D1A-B29B-6062EAEF32C8}" presName="centerShape" presStyleLbl="node0" presStyleIdx="0" presStyleCnt="1"/>
      <dgm:spPr/>
    </dgm:pt>
    <dgm:pt modelId="{1E97676B-8E39-4580-A340-DB5F8D3DD271}" type="pres">
      <dgm:prSet presAssocID="{44E44318-3B69-48F5-A30C-327E8982D37E}" presName="node" presStyleLbl="node1" presStyleIdx="0" presStyleCnt="5">
        <dgm:presLayoutVars>
          <dgm:bulletEnabled val="1"/>
        </dgm:presLayoutVars>
      </dgm:prSet>
      <dgm:spPr/>
    </dgm:pt>
    <dgm:pt modelId="{42B4C1E6-33D3-47D6-B0D1-C32D81B70CB8}" type="pres">
      <dgm:prSet presAssocID="{44E44318-3B69-48F5-A30C-327E8982D37E}" presName="dummy" presStyleCnt="0"/>
      <dgm:spPr/>
    </dgm:pt>
    <dgm:pt modelId="{0DFD6A95-DF13-4E54-83C3-D0E8C7F3E67D}" type="pres">
      <dgm:prSet presAssocID="{68796822-7B41-41E3-913D-BFFAA366E4A3}" presName="sibTrans" presStyleLbl="sibTrans2D1" presStyleIdx="0" presStyleCnt="5"/>
      <dgm:spPr/>
    </dgm:pt>
    <dgm:pt modelId="{DF2EC17C-F5EB-4189-A940-290FCED1860F}" type="pres">
      <dgm:prSet presAssocID="{B70ED4C8-D749-4987-83B5-CC1E0293BC62}" presName="node" presStyleLbl="node1" presStyleIdx="1" presStyleCnt="5">
        <dgm:presLayoutVars>
          <dgm:bulletEnabled val="1"/>
        </dgm:presLayoutVars>
      </dgm:prSet>
      <dgm:spPr/>
    </dgm:pt>
    <dgm:pt modelId="{6FEDDDCF-8BAA-4075-8AFB-97C0D5F16735}" type="pres">
      <dgm:prSet presAssocID="{B70ED4C8-D749-4987-83B5-CC1E0293BC62}" presName="dummy" presStyleCnt="0"/>
      <dgm:spPr/>
    </dgm:pt>
    <dgm:pt modelId="{9B8AD9D0-08A3-45BD-A8C8-342094104B46}" type="pres">
      <dgm:prSet presAssocID="{FCE3FD53-1C96-494B-9FD2-75FB7D911AFE}" presName="sibTrans" presStyleLbl="sibTrans2D1" presStyleIdx="1" presStyleCnt="5"/>
      <dgm:spPr/>
    </dgm:pt>
    <dgm:pt modelId="{57FA5F7F-54C1-4EE8-BF1E-F28DB5CB0A19}" type="pres">
      <dgm:prSet presAssocID="{3D3CA6F2-952E-408C-9F14-8E6C3ED22073}" presName="node" presStyleLbl="node1" presStyleIdx="2" presStyleCnt="5">
        <dgm:presLayoutVars>
          <dgm:bulletEnabled val="1"/>
        </dgm:presLayoutVars>
      </dgm:prSet>
      <dgm:spPr/>
    </dgm:pt>
    <dgm:pt modelId="{170236D5-41F0-47EF-B784-09895FED52E4}" type="pres">
      <dgm:prSet presAssocID="{3D3CA6F2-952E-408C-9F14-8E6C3ED22073}" presName="dummy" presStyleCnt="0"/>
      <dgm:spPr/>
    </dgm:pt>
    <dgm:pt modelId="{07B3FDCB-5F76-40E4-9B18-BE5EAE34465B}" type="pres">
      <dgm:prSet presAssocID="{9DD17356-A725-4EE1-B55E-1C3115A0231F}" presName="sibTrans" presStyleLbl="sibTrans2D1" presStyleIdx="2" presStyleCnt="5"/>
      <dgm:spPr/>
    </dgm:pt>
    <dgm:pt modelId="{BD954815-A5CF-4685-9276-1649EF739F20}" type="pres">
      <dgm:prSet presAssocID="{D53862A4-2FE9-4498-A7E7-CEF9D2D6A996}" presName="node" presStyleLbl="node1" presStyleIdx="3" presStyleCnt="5">
        <dgm:presLayoutVars>
          <dgm:bulletEnabled val="1"/>
        </dgm:presLayoutVars>
      </dgm:prSet>
      <dgm:spPr/>
    </dgm:pt>
    <dgm:pt modelId="{B0B1BC35-F522-4A86-9039-1ABEF39D8B53}" type="pres">
      <dgm:prSet presAssocID="{D53862A4-2FE9-4498-A7E7-CEF9D2D6A996}" presName="dummy" presStyleCnt="0"/>
      <dgm:spPr/>
    </dgm:pt>
    <dgm:pt modelId="{1F9BBF2E-0BF4-477B-AB2D-786F9807AD31}" type="pres">
      <dgm:prSet presAssocID="{925BCAB6-4DE9-49BB-AAF8-BC10AAA017E7}" presName="sibTrans" presStyleLbl="sibTrans2D1" presStyleIdx="3" presStyleCnt="5"/>
      <dgm:spPr/>
    </dgm:pt>
    <dgm:pt modelId="{FDF09E56-3492-41C0-A240-0FF4FD862D95}" type="pres">
      <dgm:prSet presAssocID="{7D233560-91B7-412B-9543-DA32F71BF46F}" presName="node" presStyleLbl="node1" presStyleIdx="4" presStyleCnt="5">
        <dgm:presLayoutVars>
          <dgm:bulletEnabled val="1"/>
        </dgm:presLayoutVars>
      </dgm:prSet>
      <dgm:spPr/>
    </dgm:pt>
    <dgm:pt modelId="{0A0072A2-8484-4B25-BC75-187536A4C46B}" type="pres">
      <dgm:prSet presAssocID="{7D233560-91B7-412B-9543-DA32F71BF46F}" presName="dummy" presStyleCnt="0"/>
      <dgm:spPr/>
    </dgm:pt>
    <dgm:pt modelId="{A464550A-90B9-4B8C-8634-9CD5BACB0008}" type="pres">
      <dgm:prSet presAssocID="{0EE3B4E1-2F28-455E-A9A0-5CA7B995CFD2}" presName="sibTrans" presStyleLbl="sibTrans2D1" presStyleIdx="4" presStyleCnt="5"/>
      <dgm:spPr/>
    </dgm:pt>
  </dgm:ptLst>
  <dgm:cxnLst>
    <dgm:cxn modelId="{C186F008-2A2E-42A1-8909-48F2CAE30C38}" type="presOf" srcId="{44E44318-3B69-48F5-A30C-327E8982D37E}" destId="{1E97676B-8E39-4580-A340-DB5F8D3DD271}" srcOrd="0" destOrd="0" presId="urn:microsoft.com/office/officeart/2005/8/layout/radial6"/>
    <dgm:cxn modelId="{2DC5370F-C3B0-4C03-881B-AFDD78226638}" srcId="{626EEC4A-894D-4D1A-B29B-6062EAEF32C8}" destId="{7D233560-91B7-412B-9543-DA32F71BF46F}" srcOrd="4" destOrd="0" parTransId="{40608FF3-DFE5-421D-9CCF-0A58F3C260B2}" sibTransId="{0EE3B4E1-2F28-455E-A9A0-5CA7B995CFD2}"/>
    <dgm:cxn modelId="{D7C16425-1D4F-4D4B-A3B5-E403D43D2A1D}" type="presOf" srcId="{79A01565-D446-41F6-8A2F-CBAC4E2B035F}" destId="{CCF36943-C605-4946-97BA-E8BCFF3ACE65}" srcOrd="0" destOrd="0" presId="urn:microsoft.com/office/officeart/2005/8/layout/radial6"/>
    <dgm:cxn modelId="{4D1A4838-E519-428E-B6F4-2DFB136C547E}" type="presOf" srcId="{7D233560-91B7-412B-9543-DA32F71BF46F}" destId="{FDF09E56-3492-41C0-A240-0FF4FD862D95}" srcOrd="0" destOrd="0" presId="urn:microsoft.com/office/officeart/2005/8/layout/radial6"/>
    <dgm:cxn modelId="{C5AEE23C-C33E-4E72-B484-202888D825F6}" srcId="{79A01565-D446-41F6-8A2F-CBAC4E2B035F}" destId="{626EEC4A-894D-4D1A-B29B-6062EAEF32C8}" srcOrd="0" destOrd="0" parTransId="{F283FAB8-4C21-4C92-AE7E-A890A54F865A}" sibTransId="{C516DB51-BA31-4D43-86FB-0937341D01F1}"/>
    <dgm:cxn modelId="{0C2CF76F-E8AF-49A5-AAA2-1D8408B90309}" type="presOf" srcId="{68796822-7B41-41E3-913D-BFFAA366E4A3}" destId="{0DFD6A95-DF13-4E54-83C3-D0E8C7F3E67D}" srcOrd="0" destOrd="0" presId="urn:microsoft.com/office/officeart/2005/8/layout/radial6"/>
    <dgm:cxn modelId="{CFED2470-6979-4596-A6D3-5125946410F5}" srcId="{626EEC4A-894D-4D1A-B29B-6062EAEF32C8}" destId="{44E44318-3B69-48F5-A30C-327E8982D37E}" srcOrd="0" destOrd="0" parTransId="{B205EA10-6FDA-4322-9955-E4E46B669EED}" sibTransId="{68796822-7B41-41E3-913D-BFFAA366E4A3}"/>
    <dgm:cxn modelId="{33D66B57-FD4F-4901-9B36-CE9563F3FC3A}" srcId="{626EEC4A-894D-4D1A-B29B-6062EAEF32C8}" destId="{B70ED4C8-D749-4987-83B5-CC1E0293BC62}" srcOrd="1" destOrd="0" parTransId="{2BC0489F-E2CA-4C69-BC92-6502C6952570}" sibTransId="{FCE3FD53-1C96-494B-9FD2-75FB7D911AFE}"/>
    <dgm:cxn modelId="{1396938C-89D7-4132-805E-CFF8DABB8A71}" type="presOf" srcId="{D53862A4-2FE9-4498-A7E7-CEF9D2D6A996}" destId="{BD954815-A5CF-4685-9276-1649EF739F20}" srcOrd="0" destOrd="0" presId="urn:microsoft.com/office/officeart/2005/8/layout/radial6"/>
    <dgm:cxn modelId="{417AF79C-22FD-4569-8329-7B73C8FA83F5}" type="presOf" srcId="{3D3CA6F2-952E-408C-9F14-8E6C3ED22073}" destId="{57FA5F7F-54C1-4EE8-BF1E-F28DB5CB0A19}" srcOrd="0" destOrd="0" presId="urn:microsoft.com/office/officeart/2005/8/layout/radial6"/>
    <dgm:cxn modelId="{18F61EA5-099C-406C-B1CB-B47809A4F635}" type="presOf" srcId="{B70ED4C8-D749-4987-83B5-CC1E0293BC62}" destId="{DF2EC17C-F5EB-4189-A940-290FCED1860F}" srcOrd="0" destOrd="0" presId="urn:microsoft.com/office/officeart/2005/8/layout/radial6"/>
    <dgm:cxn modelId="{7B5E8AAF-AE70-4DAD-8244-328477C551EB}" srcId="{626EEC4A-894D-4D1A-B29B-6062EAEF32C8}" destId="{D53862A4-2FE9-4498-A7E7-CEF9D2D6A996}" srcOrd="3" destOrd="0" parTransId="{8C38FCD6-BA75-4471-805A-F2A71179FEF6}" sibTransId="{925BCAB6-4DE9-49BB-AAF8-BC10AAA017E7}"/>
    <dgm:cxn modelId="{C3CDE6B6-454A-4E70-A28A-9DF6BC45C0C4}" type="presOf" srcId="{0EE3B4E1-2F28-455E-A9A0-5CA7B995CFD2}" destId="{A464550A-90B9-4B8C-8634-9CD5BACB0008}" srcOrd="0" destOrd="0" presId="urn:microsoft.com/office/officeart/2005/8/layout/radial6"/>
    <dgm:cxn modelId="{C1A306BF-F816-4BB3-AE4E-4FFAA58E00F4}" type="presOf" srcId="{9DD17356-A725-4EE1-B55E-1C3115A0231F}" destId="{07B3FDCB-5F76-40E4-9B18-BE5EAE34465B}" srcOrd="0" destOrd="0" presId="urn:microsoft.com/office/officeart/2005/8/layout/radial6"/>
    <dgm:cxn modelId="{6C05C9CF-0907-45F5-A664-77769A52244E}" type="presOf" srcId="{626EEC4A-894D-4D1A-B29B-6062EAEF32C8}" destId="{0F38FD5D-A61B-4735-98F7-EF7FBE755D88}" srcOrd="0" destOrd="0" presId="urn:microsoft.com/office/officeart/2005/8/layout/radial6"/>
    <dgm:cxn modelId="{133DFBD0-9FD5-4C76-B94C-3216D01B9C0B}" srcId="{626EEC4A-894D-4D1A-B29B-6062EAEF32C8}" destId="{3D3CA6F2-952E-408C-9F14-8E6C3ED22073}" srcOrd="2" destOrd="0" parTransId="{62C4F8BD-3325-467F-8D02-A3B5853B0022}" sibTransId="{9DD17356-A725-4EE1-B55E-1C3115A0231F}"/>
    <dgm:cxn modelId="{2AB324D8-6693-4AE4-842A-24F1EE5A309A}" type="presOf" srcId="{FCE3FD53-1C96-494B-9FD2-75FB7D911AFE}" destId="{9B8AD9D0-08A3-45BD-A8C8-342094104B46}" srcOrd="0" destOrd="0" presId="urn:microsoft.com/office/officeart/2005/8/layout/radial6"/>
    <dgm:cxn modelId="{0F2BFDF9-0C8C-4A78-A880-3EB0D63A9CF5}" type="presOf" srcId="{925BCAB6-4DE9-49BB-AAF8-BC10AAA017E7}" destId="{1F9BBF2E-0BF4-477B-AB2D-786F9807AD31}" srcOrd="0" destOrd="0" presId="urn:microsoft.com/office/officeart/2005/8/layout/radial6"/>
    <dgm:cxn modelId="{6C2FE783-1B37-45F2-A331-F9BCFCC70573}" type="presParOf" srcId="{CCF36943-C605-4946-97BA-E8BCFF3ACE65}" destId="{0F38FD5D-A61B-4735-98F7-EF7FBE755D88}" srcOrd="0" destOrd="0" presId="urn:microsoft.com/office/officeart/2005/8/layout/radial6"/>
    <dgm:cxn modelId="{07399885-A1D2-40C7-9081-6250AC0088E1}" type="presParOf" srcId="{CCF36943-C605-4946-97BA-E8BCFF3ACE65}" destId="{1E97676B-8E39-4580-A340-DB5F8D3DD271}" srcOrd="1" destOrd="0" presId="urn:microsoft.com/office/officeart/2005/8/layout/radial6"/>
    <dgm:cxn modelId="{FA7E8A99-38FA-47ED-8653-A0251B9FDFCF}" type="presParOf" srcId="{CCF36943-C605-4946-97BA-E8BCFF3ACE65}" destId="{42B4C1E6-33D3-47D6-B0D1-C32D81B70CB8}" srcOrd="2" destOrd="0" presId="urn:microsoft.com/office/officeart/2005/8/layout/radial6"/>
    <dgm:cxn modelId="{C5BCE85D-1BCB-4BFC-BDAC-BFFB2FB86B03}" type="presParOf" srcId="{CCF36943-C605-4946-97BA-E8BCFF3ACE65}" destId="{0DFD6A95-DF13-4E54-83C3-D0E8C7F3E67D}" srcOrd="3" destOrd="0" presId="urn:microsoft.com/office/officeart/2005/8/layout/radial6"/>
    <dgm:cxn modelId="{E7CD32F7-95D4-4B88-BB8B-BE8C5118CA7C}" type="presParOf" srcId="{CCF36943-C605-4946-97BA-E8BCFF3ACE65}" destId="{DF2EC17C-F5EB-4189-A940-290FCED1860F}" srcOrd="4" destOrd="0" presId="urn:microsoft.com/office/officeart/2005/8/layout/radial6"/>
    <dgm:cxn modelId="{E28FCE7A-3876-4B99-98A4-0B118BE4BE68}" type="presParOf" srcId="{CCF36943-C605-4946-97BA-E8BCFF3ACE65}" destId="{6FEDDDCF-8BAA-4075-8AFB-97C0D5F16735}" srcOrd="5" destOrd="0" presId="urn:microsoft.com/office/officeart/2005/8/layout/radial6"/>
    <dgm:cxn modelId="{D4DB01E1-A01A-47A9-9DE5-78CE0562B933}" type="presParOf" srcId="{CCF36943-C605-4946-97BA-E8BCFF3ACE65}" destId="{9B8AD9D0-08A3-45BD-A8C8-342094104B46}" srcOrd="6" destOrd="0" presId="urn:microsoft.com/office/officeart/2005/8/layout/radial6"/>
    <dgm:cxn modelId="{36E15305-80B9-4A04-9950-1C9F57DDEA95}" type="presParOf" srcId="{CCF36943-C605-4946-97BA-E8BCFF3ACE65}" destId="{57FA5F7F-54C1-4EE8-BF1E-F28DB5CB0A19}" srcOrd="7" destOrd="0" presId="urn:microsoft.com/office/officeart/2005/8/layout/radial6"/>
    <dgm:cxn modelId="{D48EA5F6-CBE5-4CEC-B667-B8ADCA356BF3}" type="presParOf" srcId="{CCF36943-C605-4946-97BA-E8BCFF3ACE65}" destId="{170236D5-41F0-47EF-B784-09895FED52E4}" srcOrd="8" destOrd="0" presId="urn:microsoft.com/office/officeart/2005/8/layout/radial6"/>
    <dgm:cxn modelId="{02F9A49F-07EC-45E9-BB43-02D206A1491E}" type="presParOf" srcId="{CCF36943-C605-4946-97BA-E8BCFF3ACE65}" destId="{07B3FDCB-5F76-40E4-9B18-BE5EAE34465B}" srcOrd="9" destOrd="0" presId="urn:microsoft.com/office/officeart/2005/8/layout/radial6"/>
    <dgm:cxn modelId="{C8ADF7EE-B199-4D83-9355-069821B3EB9F}" type="presParOf" srcId="{CCF36943-C605-4946-97BA-E8BCFF3ACE65}" destId="{BD954815-A5CF-4685-9276-1649EF739F20}" srcOrd="10" destOrd="0" presId="urn:microsoft.com/office/officeart/2005/8/layout/radial6"/>
    <dgm:cxn modelId="{F3D32D9F-BF79-46D6-BB4F-3AEBD68DAE31}" type="presParOf" srcId="{CCF36943-C605-4946-97BA-E8BCFF3ACE65}" destId="{B0B1BC35-F522-4A86-9039-1ABEF39D8B53}" srcOrd="11" destOrd="0" presId="urn:microsoft.com/office/officeart/2005/8/layout/radial6"/>
    <dgm:cxn modelId="{2B4E8EAD-7E42-4901-8977-0F883CFC8BDF}" type="presParOf" srcId="{CCF36943-C605-4946-97BA-E8BCFF3ACE65}" destId="{1F9BBF2E-0BF4-477B-AB2D-786F9807AD31}" srcOrd="12" destOrd="0" presId="urn:microsoft.com/office/officeart/2005/8/layout/radial6"/>
    <dgm:cxn modelId="{41BF7885-E123-4DB4-9917-45327F288885}" type="presParOf" srcId="{CCF36943-C605-4946-97BA-E8BCFF3ACE65}" destId="{FDF09E56-3492-41C0-A240-0FF4FD862D95}" srcOrd="13" destOrd="0" presId="urn:microsoft.com/office/officeart/2005/8/layout/radial6"/>
    <dgm:cxn modelId="{F22AE04F-400D-4991-86D4-8D21B7F31838}" type="presParOf" srcId="{CCF36943-C605-4946-97BA-E8BCFF3ACE65}" destId="{0A0072A2-8484-4B25-BC75-187536A4C46B}" srcOrd="14" destOrd="0" presId="urn:microsoft.com/office/officeart/2005/8/layout/radial6"/>
    <dgm:cxn modelId="{C5D37D83-7790-481A-A7D2-CDBF7BF849BF}" type="presParOf" srcId="{CCF36943-C605-4946-97BA-E8BCFF3ACE65}" destId="{A464550A-90B9-4B8C-8634-9CD5BACB000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2F0067-A727-4D88-979A-4305BDF6E26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97F1D01-D5DA-4184-BD96-15E54D7CF2A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Scenarios of households – economic status &amp; household makeup</a:t>
          </a:r>
          <a:endParaRPr lang="en-US"/>
        </a:p>
      </dgm:t>
    </dgm:pt>
    <dgm:pt modelId="{7AAD8D65-A191-432E-8240-FA9C46978BA4}" type="parTrans" cxnId="{0735EC48-F704-408E-B294-8012B46EA1B6}">
      <dgm:prSet/>
      <dgm:spPr/>
      <dgm:t>
        <a:bodyPr/>
        <a:lstStyle/>
        <a:p>
          <a:endParaRPr lang="en-US"/>
        </a:p>
      </dgm:t>
    </dgm:pt>
    <dgm:pt modelId="{0BA012F1-A44F-45A3-911E-612B7C99CF58}" type="sibTrans" cxnId="{0735EC48-F704-408E-B294-8012B46EA1B6}">
      <dgm:prSet/>
      <dgm:spPr/>
      <dgm:t>
        <a:bodyPr/>
        <a:lstStyle/>
        <a:p>
          <a:endParaRPr lang="en-US"/>
        </a:p>
      </dgm:t>
    </dgm:pt>
    <dgm:pt modelId="{4D918F79-80B5-4F54-A9F9-DB64F359347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Scenarios of income - Living wage, Local Housing Allowance</a:t>
          </a:r>
          <a:endParaRPr lang="en-US"/>
        </a:p>
      </dgm:t>
    </dgm:pt>
    <dgm:pt modelId="{F264736E-4B8A-4E4F-9C4C-220AD8028662}" type="parTrans" cxnId="{F67889F7-F48F-452F-89EA-C78DEFBE475C}">
      <dgm:prSet/>
      <dgm:spPr/>
      <dgm:t>
        <a:bodyPr/>
        <a:lstStyle/>
        <a:p>
          <a:endParaRPr lang="en-US"/>
        </a:p>
      </dgm:t>
    </dgm:pt>
    <dgm:pt modelId="{E633AC24-F088-477D-AAF6-06214CD82FC7}" type="sibTrans" cxnId="{F67889F7-F48F-452F-89EA-C78DEFBE475C}">
      <dgm:prSet/>
      <dgm:spPr/>
      <dgm:t>
        <a:bodyPr/>
        <a:lstStyle/>
        <a:p>
          <a:endParaRPr lang="en-US"/>
        </a:p>
      </dgm:t>
    </dgm:pt>
    <dgm:pt modelId="{FBBF736A-D4F0-488E-BA92-F2BED46089F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Comparison to Mid market and private rent by postcode analysis, benchmarking</a:t>
          </a:r>
          <a:endParaRPr lang="en-US"/>
        </a:p>
      </dgm:t>
    </dgm:pt>
    <dgm:pt modelId="{3EE7E473-4A17-4F27-9574-BA6C64BE8349}" type="parTrans" cxnId="{0E2FB0E7-1486-488B-A742-F6CDDDB928C2}">
      <dgm:prSet/>
      <dgm:spPr/>
      <dgm:t>
        <a:bodyPr/>
        <a:lstStyle/>
        <a:p>
          <a:endParaRPr lang="en-US"/>
        </a:p>
      </dgm:t>
    </dgm:pt>
    <dgm:pt modelId="{71590F3C-A01C-4AFF-A6FC-A91A62BE01AC}" type="sibTrans" cxnId="{0E2FB0E7-1486-488B-A742-F6CDDDB928C2}">
      <dgm:prSet/>
      <dgm:spPr/>
      <dgm:t>
        <a:bodyPr/>
        <a:lstStyle/>
        <a:p>
          <a:endParaRPr lang="en-US"/>
        </a:p>
      </dgm:t>
    </dgm:pt>
    <dgm:pt modelId="{5820DA9D-57CC-4CE6-A034-10636802D208}" type="pres">
      <dgm:prSet presAssocID="{AD2F0067-A727-4D88-979A-4305BDF6E265}" presName="root" presStyleCnt="0">
        <dgm:presLayoutVars>
          <dgm:dir/>
          <dgm:resizeHandles val="exact"/>
        </dgm:presLayoutVars>
      </dgm:prSet>
      <dgm:spPr/>
    </dgm:pt>
    <dgm:pt modelId="{0D609199-1036-449E-8130-29B6C4ED6362}" type="pres">
      <dgm:prSet presAssocID="{397F1D01-D5DA-4184-BD96-15E54D7CF2A3}" presName="compNode" presStyleCnt="0"/>
      <dgm:spPr/>
    </dgm:pt>
    <dgm:pt modelId="{01509FFA-D702-4017-87CC-BB36690B142F}" type="pres">
      <dgm:prSet presAssocID="{397F1D01-D5DA-4184-BD96-15E54D7CF2A3}" presName="bgRect" presStyleLbl="bgShp" presStyleIdx="0" presStyleCnt="3"/>
      <dgm:spPr/>
    </dgm:pt>
    <dgm:pt modelId="{65233196-2FF5-432B-ACEC-C31FEFA99DBE}" type="pres">
      <dgm:prSet presAssocID="{397F1D01-D5DA-4184-BD96-15E54D7CF2A3}" presName="iconRect" presStyleLbl="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107CAC5A-71AB-4913-9B40-0BAADF23F9AE}" type="pres">
      <dgm:prSet presAssocID="{397F1D01-D5DA-4184-BD96-15E54D7CF2A3}" presName="spaceRect" presStyleCnt="0"/>
      <dgm:spPr/>
    </dgm:pt>
    <dgm:pt modelId="{96423A32-1DC3-4683-B4D1-B18741842D0A}" type="pres">
      <dgm:prSet presAssocID="{397F1D01-D5DA-4184-BD96-15E54D7CF2A3}" presName="parTx" presStyleLbl="revTx" presStyleIdx="0" presStyleCnt="3">
        <dgm:presLayoutVars>
          <dgm:chMax val="0"/>
          <dgm:chPref val="0"/>
        </dgm:presLayoutVars>
      </dgm:prSet>
      <dgm:spPr/>
    </dgm:pt>
    <dgm:pt modelId="{F8836A11-DCBB-4046-AF08-25AF91AB007C}" type="pres">
      <dgm:prSet presAssocID="{0BA012F1-A44F-45A3-911E-612B7C99CF58}" presName="sibTrans" presStyleCnt="0"/>
      <dgm:spPr/>
    </dgm:pt>
    <dgm:pt modelId="{E36F59B0-2EF7-4EA8-B422-875EFE4715DC}" type="pres">
      <dgm:prSet presAssocID="{4D918F79-80B5-4F54-A9F9-DB64F3593474}" presName="compNode" presStyleCnt="0"/>
      <dgm:spPr/>
    </dgm:pt>
    <dgm:pt modelId="{9A53E70E-CBD4-409A-94AB-41330CCFCF34}" type="pres">
      <dgm:prSet presAssocID="{4D918F79-80B5-4F54-A9F9-DB64F3593474}" presName="bgRect" presStyleLbl="bgShp" presStyleIdx="1" presStyleCnt="3"/>
      <dgm:spPr/>
    </dgm:pt>
    <dgm:pt modelId="{5422319C-AF37-4613-BF40-70FB96A2137F}" type="pres">
      <dgm:prSet presAssocID="{4D918F79-80B5-4F54-A9F9-DB64F3593474}" presName="iconRect" presStyleLbl="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wnward trend"/>
        </a:ext>
      </dgm:extLst>
    </dgm:pt>
    <dgm:pt modelId="{F27F1EF1-57DC-4DC5-837D-5ADE31B4D843}" type="pres">
      <dgm:prSet presAssocID="{4D918F79-80B5-4F54-A9F9-DB64F3593474}" presName="spaceRect" presStyleCnt="0"/>
      <dgm:spPr/>
    </dgm:pt>
    <dgm:pt modelId="{29B6A066-16B9-4297-9232-B74B568B0E67}" type="pres">
      <dgm:prSet presAssocID="{4D918F79-80B5-4F54-A9F9-DB64F3593474}" presName="parTx" presStyleLbl="revTx" presStyleIdx="1" presStyleCnt="3">
        <dgm:presLayoutVars>
          <dgm:chMax val="0"/>
          <dgm:chPref val="0"/>
        </dgm:presLayoutVars>
      </dgm:prSet>
      <dgm:spPr/>
    </dgm:pt>
    <dgm:pt modelId="{904F316B-3832-4477-91BA-662FD1BBE513}" type="pres">
      <dgm:prSet presAssocID="{E633AC24-F088-477D-AAF6-06214CD82FC7}" presName="sibTrans" presStyleCnt="0"/>
      <dgm:spPr/>
    </dgm:pt>
    <dgm:pt modelId="{FB8D6B7F-6B68-4D1E-B8B4-C2BB0C833B8C}" type="pres">
      <dgm:prSet presAssocID="{FBBF736A-D4F0-488E-BA92-F2BED46089F9}" presName="compNode" presStyleCnt="0"/>
      <dgm:spPr/>
    </dgm:pt>
    <dgm:pt modelId="{504B8A42-783B-491B-8718-1FF89D8013B9}" type="pres">
      <dgm:prSet presAssocID="{FBBF736A-D4F0-488E-BA92-F2BED46089F9}" presName="bgRect" presStyleLbl="bgShp" presStyleIdx="2" presStyleCnt="3"/>
      <dgm:spPr/>
    </dgm:pt>
    <dgm:pt modelId="{18FC4A2A-CFD4-4C67-90DC-A158E2E3180B}" type="pres">
      <dgm:prSet presAssocID="{FBBF736A-D4F0-488E-BA92-F2BED46089F9}" presName="iconRect" presStyleLbl="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se"/>
        </a:ext>
      </dgm:extLst>
    </dgm:pt>
    <dgm:pt modelId="{2D229102-7817-41B6-892C-B1243168FC6E}" type="pres">
      <dgm:prSet presAssocID="{FBBF736A-D4F0-488E-BA92-F2BED46089F9}" presName="spaceRect" presStyleCnt="0"/>
      <dgm:spPr/>
    </dgm:pt>
    <dgm:pt modelId="{85E075CC-AD5E-4F0B-96EF-97E6E9A5B244}" type="pres">
      <dgm:prSet presAssocID="{FBBF736A-D4F0-488E-BA92-F2BED46089F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735EC48-F704-408E-B294-8012B46EA1B6}" srcId="{AD2F0067-A727-4D88-979A-4305BDF6E265}" destId="{397F1D01-D5DA-4184-BD96-15E54D7CF2A3}" srcOrd="0" destOrd="0" parTransId="{7AAD8D65-A191-432E-8240-FA9C46978BA4}" sibTransId="{0BA012F1-A44F-45A3-911E-612B7C99CF58}"/>
    <dgm:cxn modelId="{68144A51-3135-414A-8B1D-D1CFEF343F92}" type="presOf" srcId="{4D918F79-80B5-4F54-A9F9-DB64F3593474}" destId="{29B6A066-16B9-4297-9232-B74B568B0E67}" srcOrd="0" destOrd="0" presId="urn:microsoft.com/office/officeart/2018/2/layout/IconVerticalSolidList"/>
    <dgm:cxn modelId="{F6BE92B8-A0E3-4F83-B14B-1982583885BB}" type="presOf" srcId="{FBBF736A-D4F0-488E-BA92-F2BED46089F9}" destId="{85E075CC-AD5E-4F0B-96EF-97E6E9A5B244}" srcOrd="0" destOrd="0" presId="urn:microsoft.com/office/officeart/2018/2/layout/IconVerticalSolidList"/>
    <dgm:cxn modelId="{C52664E4-2594-4BE0-B863-6EBB07276A12}" type="presOf" srcId="{AD2F0067-A727-4D88-979A-4305BDF6E265}" destId="{5820DA9D-57CC-4CE6-A034-10636802D208}" srcOrd="0" destOrd="0" presId="urn:microsoft.com/office/officeart/2018/2/layout/IconVerticalSolidList"/>
    <dgm:cxn modelId="{0E2FB0E7-1486-488B-A742-F6CDDDB928C2}" srcId="{AD2F0067-A727-4D88-979A-4305BDF6E265}" destId="{FBBF736A-D4F0-488E-BA92-F2BED46089F9}" srcOrd="2" destOrd="0" parTransId="{3EE7E473-4A17-4F27-9574-BA6C64BE8349}" sibTransId="{71590F3C-A01C-4AFF-A6FC-A91A62BE01AC}"/>
    <dgm:cxn modelId="{B75E83ED-D168-4DC3-9263-502CC138CAE1}" type="presOf" srcId="{397F1D01-D5DA-4184-BD96-15E54D7CF2A3}" destId="{96423A32-1DC3-4683-B4D1-B18741842D0A}" srcOrd="0" destOrd="0" presId="urn:microsoft.com/office/officeart/2018/2/layout/IconVerticalSolidList"/>
    <dgm:cxn modelId="{F67889F7-F48F-452F-89EA-C78DEFBE475C}" srcId="{AD2F0067-A727-4D88-979A-4305BDF6E265}" destId="{4D918F79-80B5-4F54-A9F9-DB64F3593474}" srcOrd="1" destOrd="0" parTransId="{F264736E-4B8A-4E4F-9C4C-220AD8028662}" sibTransId="{E633AC24-F088-477D-AAF6-06214CD82FC7}"/>
    <dgm:cxn modelId="{3F75B7A9-91A9-4F0A-AFA2-6BAFF89BD12E}" type="presParOf" srcId="{5820DA9D-57CC-4CE6-A034-10636802D208}" destId="{0D609199-1036-449E-8130-29B6C4ED6362}" srcOrd="0" destOrd="0" presId="urn:microsoft.com/office/officeart/2018/2/layout/IconVerticalSolidList"/>
    <dgm:cxn modelId="{047571D9-68A5-4075-8894-4B3071B0AD50}" type="presParOf" srcId="{0D609199-1036-449E-8130-29B6C4ED6362}" destId="{01509FFA-D702-4017-87CC-BB36690B142F}" srcOrd="0" destOrd="0" presId="urn:microsoft.com/office/officeart/2018/2/layout/IconVerticalSolidList"/>
    <dgm:cxn modelId="{93921C22-D94A-407D-A143-DA4337BC9593}" type="presParOf" srcId="{0D609199-1036-449E-8130-29B6C4ED6362}" destId="{65233196-2FF5-432B-ACEC-C31FEFA99DBE}" srcOrd="1" destOrd="0" presId="urn:microsoft.com/office/officeart/2018/2/layout/IconVerticalSolidList"/>
    <dgm:cxn modelId="{0CAF7032-0F06-4F0B-A304-F4224189C203}" type="presParOf" srcId="{0D609199-1036-449E-8130-29B6C4ED6362}" destId="{107CAC5A-71AB-4913-9B40-0BAADF23F9AE}" srcOrd="2" destOrd="0" presId="urn:microsoft.com/office/officeart/2018/2/layout/IconVerticalSolidList"/>
    <dgm:cxn modelId="{DEE861AA-6607-40FC-B853-729E22B5A460}" type="presParOf" srcId="{0D609199-1036-449E-8130-29B6C4ED6362}" destId="{96423A32-1DC3-4683-B4D1-B18741842D0A}" srcOrd="3" destOrd="0" presId="urn:microsoft.com/office/officeart/2018/2/layout/IconVerticalSolidList"/>
    <dgm:cxn modelId="{17D45858-2F32-42C7-B840-5829899DA609}" type="presParOf" srcId="{5820DA9D-57CC-4CE6-A034-10636802D208}" destId="{F8836A11-DCBB-4046-AF08-25AF91AB007C}" srcOrd="1" destOrd="0" presId="urn:microsoft.com/office/officeart/2018/2/layout/IconVerticalSolidList"/>
    <dgm:cxn modelId="{21852EDE-A97D-4537-8142-C6CC146B3621}" type="presParOf" srcId="{5820DA9D-57CC-4CE6-A034-10636802D208}" destId="{E36F59B0-2EF7-4EA8-B422-875EFE4715DC}" srcOrd="2" destOrd="0" presId="urn:microsoft.com/office/officeart/2018/2/layout/IconVerticalSolidList"/>
    <dgm:cxn modelId="{5D34EF27-CE1A-43B8-91EE-A4D04E7B8B5D}" type="presParOf" srcId="{E36F59B0-2EF7-4EA8-B422-875EFE4715DC}" destId="{9A53E70E-CBD4-409A-94AB-41330CCFCF34}" srcOrd="0" destOrd="0" presId="urn:microsoft.com/office/officeart/2018/2/layout/IconVerticalSolidList"/>
    <dgm:cxn modelId="{12C31771-0CE7-4A43-9F44-C6427501CAED}" type="presParOf" srcId="{E36F59B0-2EF7-4EA8-B422-875EFE4715DC}" destId="{5422319C-AF37-4613-BF40-70FB96A2137F}" srcOrd="1" destOrd="0" presId="urn:microsoft.com/office/officeart/2018/2/layout/IconVerticalSolidList"/>
    <dgm:cxn modelId="{61D3F582-5699-49B0-A196-DEC6AB6A021F}" type="presParOf" srcId="{E36F59B0-2EF7-4EA8-B422-875EFE4715DC}" destId="{F27F1EF1-57DC-4DC5-837D-5ADE31B4D843}" srcOrd="2" destOrd="0" presId="urn:microsoft.com/office/officeart/2018/2/layout/IconVerticalSolidList"/>
    <dgm:cxn modelId="{ADBAD65C-348E-4E5E-824C-EC4DE920E5BD}" type="presParOf" srcId="{E36F59B0-2EF7-4EA8-B422-875EFE4715DC}" destId="{29B6A066-16B9-4297-9232-B74B568B0E67}" srcOrd="3" destOrd="0" presId="urn:microsoft.com/office/officeart/2018/2/layout/IconVerticalSolidList"/>
    <dgm:cxn modelId="{B1A08B1D-36F9-4033-BC6C-36EFDAD29D0E}" type="presParOf" srcId="{5820DA9D-57CC-4CE6-A034-10636802D208}" destId="{904F316B-3832-4477-91BA-662FD1BBE513}" srcOrd="3" destOrd="0" presId="urn:microsoft.com/office/officeart/2018/2/layout/IconVerticalSolidList"/>
    <dgm:cxn modelId="{034BA401-D29E-43E3-BD3F-6218DF66D987}" type="presParOf" srcId="{5820DA9D-57CC-4CE6-A034-10636802D208}" destId="{FB8D6B7F-6B68-4D1E-B8B4-C2BB0C833B8C}" srcOrd="4" destOrd="0" presId="urn:microsoft.com/office/officeart/2018/2/layout/IconVerticalSolidList"/>
    <dgm:cxn modelId="{62C6F6B6-3281-4D7E-9451-B1EB9B0C9456}" type="presParOf" srcId="{FB8D6B7F-6B68-4D1E-B8B4-C2BB0C833B8C}" destId="{504B8A42-783B-491B-8718-1FF89D8013B9}" srcOrd="0" destOrd="0" presId="urn:microsoft.com/office/officeart/2018/2/layout/IconVerticalSolidList"/>
    <dgm:cxn modelId="{80FD7C09-8386-45F3-A4D6-07E10D5C0E45}" type="presParOf" srcId="{FB8D6B7F-6B68-4D1E-B8B4-C2BB0C833B8C}" destId="{18FC4A2A-CFD4-4C67-90DC-A158E2E3180B}" srcOrd="1" destOrd="0" presId="urn:microsoft.com/office/officeart/2018/2/layout/IconVerticalSolidList"/>
    <dgm:cxn modelId="{2E89111D-CEE7-49C0-BB5C-4B37F7B60B22}" type="presParOf" srcId="{FB8D6B7F-6B68-4D1E-B8B4-C2BB0C833B8C}" destId="{2D229102-7817-41B6-892C-B1243168FC6E}" srcOrd="2" destOrd="0" presId="urn:microsoft.com/office/officeart/2018/2/layout/IconVerticalSolidList"/>
    <dgm:cxn modelId="{B6FDCA94-413A-4F62-8A86-82792197E6D9}" type="presParOf" srcId="{FB8D6B7F-6B68-4D1E-B8B4-C2BB0C833B8C}" destId="{85E075CC-AD5E-4F0B-96EF-97E6E9A5B24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FCC99-B57B-41FA-A89C-3B9056883DC4}">
      <dsp:nvSpPr>
        <dsp:cNvPr id="0" name=""/>
        <dsp:cNvSpPr/>
      </dsp:nvSpPr>
      <dsp:spPr>
        <a:xfrm>
          <a:off x="851" y="1771877"/>
          <a:ext cx="1841831" cy="11971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The Housing (Scotland) Act</a:t>
          </a:r>
          <a:endParaRPr lang="en-US" sz="2000" kern="1200"/>
        </a:p>
      </dsp:txBody>
      <dsp:txXfrm>
        <a:off x="59293" y="1830319"/>
        <a:ext cx="1724947" cy="1080306"/>
      </dsp:txXfrm>
    </dsp:sp>
    <dsp:sp modelId="{65469A4D-C466-403E-BE04-ABAA03D55389}">
      <dsp:nvSpPr>
        <dsp:cNvPr id="0" name=""/>
        <dsp:cNvSpPr/>
      </dsp:nvSpPr>
      <dsp:spPr>
        <a:xfrm>
          <a:off x="921767" y="1353867"/>
          <a:ext cx="2033209" cy="2033209"/>
        </a:xfrm>
        <a:custGeom>
          <a:avLst/>
          <a:gdLst/>
          <a:ahLst/>
          <a:cxnLst/>
          <a:rect l="0" t="0" r="0" b="0"/>
          <a:pathLst>
            <a:path>
              <a:moveTo>
                <a:pt x="427665" y="187970"/>
              </a:moveTo>
              <a:arcTo wR="1016604" hR="1016604" stAng="14075836" swAng="4248328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AEF2D-4B6B-43FE-95FC-2E5A6B182DAC}">
      <dsp:nvSpPr>
        <dsp:cNvPr id="0" name=""/>
        <dsp:cNvSpPr/>
      </dsp:nvSpPr>
      <dsp:spPr>
        <a:xfrm>
          <a:off x="2034060" y="1771877"/>
          <a:ext cx="1841831" cy="11971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Meet Charter outcomes</a:t>
          </a:r>
          <a:endParaRPr lang="en-US" sz="2000" kern="1200"/>
        </a:p>
      </dsp:txBody>
      <dsp:txXfrm>
        <a:off x="2092502" y="1830319"/>
        <a:ext cx="1724947" cy="1080306"/>
      </dsp:txXfrm>
    </dsp:sp>
    <dsp:sp modelId="{CE3C8B3E-1B4C-4500-B5FF-5C3167F39F07}">
      <dsp:nvSpPr>
        <dsp:cNvPr id="0" name=""/>
        <dsp:cNvSpPr/>
      </dsp:nvSpPr>
      <dsp:spPr>
        <a:xfrm>
          <a:off x="921767" y="1353867"/>
          <a:ext cx="2033209" cy="2033209"/>
        </a:xfrm>
        <a:custGeom>
          <a:avLst/>
          <a:gdLst/>
          <a:ahLst/>
          <a:cxnLst/>
          <a:rect l="0" t="0" r="0" b="0"/>
          <a:pathLst>
            <a:path>
              <a:moveTo>
                <a:pt x="1605544" y="1845239"/>
              </a:moveTo>
              <a:arcTo wR="1016604" hR="1016604" stAng="3275836" swAng="4248328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849BB-60E7-496D-BC7E-7E98D12CE42C}">
      <dsp:nvSpPr>
        <dsp:cNvPr id="0" name=""/>
        <dsp:cNvSpPr/>
      </dsp:nvSpPr>
      <dsp:spPr>
        <a:xfrm>
          <a:off x="573095" y="1523835"/>
          <a:ext cx="2275144" cy="198876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Review of Business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Efficiency review</a:t>
          </a:r>
        </a:p>
      </dsp:txBody>
      <dsp:txXfrm>
        <a:off x="1141881" y="1822149"/>
        <a:ext cx="1109133" cy="1392134"/>
      </dsp:txXfrm>
    </dsp:sp>
    <dsp:sp modelId="{E8A7B90C-CF7E-4A23-82CA-B6E29F2F7113}">
      <dsp:nvSpPr>
        <dsp:cNvPr id="0" name=""/>
        <dsp:cNvSpPr/>
      </dsp:nvSpPr>
      <dsp:spPr>
        <a:xfrm>
          <a:off x="4308" y="1949430"/>
          <a:ext cx="1137572" cy="11375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Governing Body scrutiny</a:t>
          </a:r>
        </a:p>
      </dsp:txBody>
      <dsp:txXfrm>
        <a:off x="170902" y="2116024"/>
        <a:ext cx="804384" cy="804384"/>
      </dsp:txXfrm>
    </dsp:sp>
    <dsp:sp modelId="{B17F9296-054D-4041-A365-0BE28F330158}">
      <dsp:nvSpPr>
        <dsp:cNvPr id="0" name=""/>
        <dsp:cNvSpPr/>
      </dsp:nvSpPr>
      <dsp:spPr>
        <a:xfrm>
          <a:off x="3559222" y="1523835"/>
          <a:ext cx="2275144" cy="198876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Pre-budget – timely/influential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err="1">
              <a:latin typeface="Arial" panose="020B0604020202020204" pitchFamily="34" charset="0"/>
              <a:cs typeface="Arial" panose="020B0604020202020204" pitchFamily="34" charset="0"/>
            </a:rPr>
            <a:t>VfM</a:t>
          </a: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 and service delivery input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Shapes Scrutiny Projects</a:t>
          </a:r>
        </a:p>
      </dsp:txBody>
      <dsp:txXfrm>
        <a:off x="4128008" y="1822149"/>
        <a:ext cx="1109133" cy="1392134"/>
      </dsp:txXfrm>
    </dsp:sp>
    <dsp:sp modelId="{3F5E932F-BD1A-4544-8E44-F6C280DE4E65}">
      <dsp:nvSpPr>
        <dsp:cNvPr id="0" name=""/>
        <dsp:cNvSpPr/>
      </dsp:nvSpPr>
      <dsp:spPr>
        <a:xfrm>
          <a:off x="2990436" y="1949430"/>
          <a:ext cx="1137572" cy="11375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Tenant consultation</a:t>
          </a:r>
        </a:p>
      </dsp:txBody>
      <dsp:txXfrm>
        <a:off x="3157030" y="2116024"/>
        <a:ext cx="804384" cy="804384"/>
      </dsp:txXfrm>
    </dsp:sp>
    <dsp:sp modelId="{CDAFE407-7C29-45EE-853D-7E0D4712B32E}">
      <dsp:nvSpPr>
        <dsp:cNvPr id="0" name=""/>
        <dsp:cNvSpPr/>
      </dsp:nvSpPr>
      <dsp:spPr>
        <a:xfrm>
          <a:off x="6545349" y="1523835"/>
          <a:ext cx="2275144" cy="198876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Stress tested operationally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Business Plan/Budget GB proposal and approval</a:t>
          </a:r>
        </a:p>
      </dsp:txBody>
      <dsp:txXfrm>
        <a:off x="7114135" y="1822149"/>
        <a:ext cx="1109133" cy="1392134"/>
      </dsp:txXfrm>
    </dsp:sp>
    <dsp:sp modelId="{51DD5FAE-71E4-45C8-807F-1D6B9DAD9264}">
      <dsp:nvSpPr>
        <dsp:cNvPr id="0" name=""/>
        <dsp:cNvSpPr/>
      </dsp:nvSpPr>
      <dsp:spPr>
        <a:xfrm>
          <a:off x="5976563" y="1949430"/>
          <a:ext cx="1137572" cy="11375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Assurance</a:t>
          </a:r>
        </a:p>
      </dsp:txBody>
      <dsp:txXfrm>
        <a:off x="6143157" y="2116024"/>
        <a:ext cx="804384" cy="8043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4550A-90B9-4B8C-8634-9CD5BACB0008}">
      <dsp:nvSpPr>
        <dsp:cNvPr id="0" name=""/>
        <dsp:cNvSpPr/>
      </dsp:nvSpPr>
      <dsp:spPr>
        <a:xfrm>
          <a:off x="2333453" y="568427"/>
          <a:ext cx="3792066" cy="3792066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9BBF2E-0BF4-477B-AB2D-786F9807AD31}">
      <dsp:nvSpPr>
        <dsp:cNvPr id="0" name=""/>
        <dsp:cNvSpPr/>
      </dsp:nvSpPr>
      <dsp:spPr>
        <a:xfrm>
          <a:off x="2333453" y="568427"/>
          <a:ext cx="3792066" cy="3792066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B3FDCB-5F76-40E4-9B18-BE5EAE34465B}">
      <dsp:nvSpPr>
        <dsp:cNvPr id="0" name=""/>
        <dsp:cNvSpPr/>
      </dsp:nvSpPr>
      <dsp:spPr>
        <a:xfrm>
          <a:off x="2333453" y="568427"/>
          <a:ext cx="3792066" cy="3792066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8AD9D0-08A3-45BD-A8C8-342094104B46}">
      <dsp:nvSpPr>
        <dsp:cNvPr id="0" name=""/>
        <dsp:cNvSpPr/>
      </dsp:nvSpPr>
      <dsp:spPr>
        <a:xfrm>
          <a:off x="2333453" y="568427"/>
          <a:ext cx="3792066" cy="3792066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FD6A95-DF13-4E54-83C3-D0E8C7F3E67D}">
      <dsp:nvSpPr>
        <dsp:cNvPr id="0" name=""/>
        <dsp:cNvSpPr/>
      </dsp:nvSpPr>
      <dsp:spPr>
        <a:xfrm>
          <a:off x="2333453" y="568427"/>
          <a:ext cx="3792066" cy="3792066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38FD5D-A61B-4735-98F7-EF7FBE755D88}">
      <dsp:nvSpPr>
        <dsp:cNvPr id="0" name=""/>
        <dsp:cNvSpPr/>
      </dsp:nvSpPr>
      <dsp:spPr>
        <a:xfrm>
          <a:off x="3355915" y="1590890"/>
          <a:ext cx="1747141" cy="1747141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latin typeface="Arial" panose="020B0604020202020204" pitchFamily="34" charset="0"/>
              <a:cs typeface="Arial" panose="020B0604020202020204" pitchFamily="34" charset="0"/>
            </a:rPr>
            <a:t>Rent Affordability</a:t>
          </a:r>
        </a:p>
      </dsp:txBody>
      <dsp:txXfrm>
        <a:off x="3611778" y="1846753"/>
        <a:ext cx="1235415" cy="1235415"/>
      </dsp:txXfrm>
    </dsp:sp>
    <dsp:sp modelId="{1E97676B-8E39-4580-A340-DB5F8D3DD271}">
      <dsp:nvSpPr>
        <dsp:cNvPr id="0" name=""/>
        <dsp:cNvSpPr/>
      </dsp:nvSpPr>
      <dsp:spPr>
        <a:xfrm>
          <a:off x="3617987" y="955"/>
          <a:ext cx="1222998" cy="122299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latin typeface="Arial" panose="020B0604020202020204" pitchFamily="34" charset="0"/>
              <a:cs typeface="Arial" panose="020B0604020202020204" pitchFamily="34" charset="0"/>
            </a:rPr>
            <a:t>Financial Viability</a:t>
          </a:r>
        </a:p>
      </dsp:txBody>
      <dsp:txXfrm>
        <a:off x="3797091" y="180059"/>
        <a:ext cx="864790" cy="864790"/>
      </dsp:txXfrm>
    </dsp:sp>
    <dsp:sp modelId="{DF2EC17C-F5EB-4189-A940-290FCED1860F}">
      <dsp:nvSpPr>
        <dsp:cNvPr id="0" name=""/>
        <dsp:cNvSpPr/>
      </dsp:nvSpPr>
      <dsp:spPr>
        <a:xfrm>
          <a:off x="5379348" y="1280660"/>
          <a:ext cx="1222998" cy="122299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latin typeface="Arial" panose="020B0604020202020204" pitchFamily="34" charset="0"/>
              <a:cs typeface="Arial" panose="020B0604020202020204" pitchFamily="34" charset="0"/>
            </a:rPr>
            <a:t>Debt Affordability</a:t>
          </a:r>
        </a:p>
      </dsp:txBody>
      <dsp:txXfrm>
        <a:off x="5558452" y="1459764"/>
        <a:ext cx="864790" cy="864790"/>
      </dsp:txXfrm>
    </dsp:sp>
    <dsp:sp modelId="{57FA5F7F-54C1-4EE8-BF1E-F28DB5CB0A19}">
      <dsp:nvSpPr>
        <dsp:cNvPr id="0" name=""/>
        <dsp:cNvSpPr/>
      </dsp:nvSpPr>
      <dsp:spPr>
        <a:xfrm>
          <a:off x="4706568" y="3351265"/>
          <a:ext cx="1222998" cy="122299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latin typeface="Arial" panose="020B0604020202020204" pitchFamily="34" charset="0"/>
              <a:cs typeface="Arial" panose="020B0604020202020204" pitchFamily="34" charset="0"/>
            </a:rPr>
            <a:t>Sufficient Investment </a:t>
          </a:r>
        </a:p>
      </dsp:txBody>
      <dsp:txXfrm>
        <a:off x="4885672" y="3530369"/>
        <a:ext cx="864790" cy="864790"/>
      </dsp:txXfrm>
    </dsp:sp>
    <dsp:sp modelId="{BD954815-A5CF-4685-9276-1649EF739F20}">
      <dsp:nvSpPr>
        <dsp:cNvPr id="0" name=""/>
        <dsp:cNvSpPr/>
      </dsp:nvSpPr>
      <dsp:spPr>
        <a:xfrm>
          <a:off x="2529405" y="3351265"/>
          <a:ext cx="1222998" cy="122299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latin typeface="Arial" panose="020B0604020202020204" pitchFamily="34" charset="0"/>
              <a:cs typeface="Arial" panose="020B0604020202020204" pitchFamily="34" charset="0"/>
            </a:rPr>
            <a:t>Service Delivery Levels</a:t>
          </a:r>
        </a:p>
      </dsp:txBody>
      <dsp:txXfrm>
        <a:off x="2708509" y="3530369"/>
        <a:ext cx="864790" cy="864790"/>
      </dsp:txXfrm>
    </dsp:sp>
    <dsp:sp modelId="{FDF09E56-3492-41C0-A240-0FF4FD862D95}">
      <dsp:nvSpPr>
        <dsp:cNvPr id="0" name=""/>
        <dsp:cNvSpPr/>
      </dsp:nvSpPr>
      <dsp:spPr>
        <a:xfrm>
          <a:off x="1856625" y="1280660"/>
          <a:ext cx="1222998" cy="122299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latin typeface="Arial" panose="020B0604020202020204" pitchFamily="34" charset="0"/>
              <a:cs typeface="Arial" panose="020B0604020202020204" pitchFamily="34" charset="0"/>
            </a:rPr>
            <a:t>Can withstand Risks</a:t>
          </a:r>
        </a:p>
      </dsp:txBody>
      <dsp:txXfrm>
        <a:off x="2035729" y="1459764"/>
        <a:ext cx="864790" cy="8647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509FFA-D702-4017-87CC-BB36690B142F}">
      <dsp:nvSpPr>
        <dsp:cNvPr id="0" name=""/>
        <dsp:cNvSpPr/>
      </dsp:nvSpPr>
      <dsp:spPr>
        <a:xfrm>
          <a:off x="0" y="590"/>
          <a:ext cx="5339133" cy="13820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33196-2FF5-432B-ACEC-C31FEFA99DBE}">
      <dsp:nvSpPr>
        <dsp:cNvPr id="0" name=""/>
        <dsp:cNvSpPr/>
      </dsp:nvSpPr>
      <dsp:spPr>
        <a:xfrm>
          <a:off x="418084" y="311562"/>
          <a:ext cx="760152" cy="76015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23A32-1DC3-4683-B4D1-B18741842D0A}">
      <dsp:nvSpPr>
        <dsp:cNvPr id="0" name=""/>
        <dsp:cNvSpPr/>
      </dsp:nvSpPr>
      <dsp:spPr>
        <a:xfrm>
          <a:off x="1596320" y="590"/>
          <a:ext cx="3742812" cy="1382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272" tIns="146272" rIns="146272" bIns="146272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Scenarios of households – economic status &amp; household makeup</a:t>
          </a:r>
          <a:endParaRPr lang="en-US" sz="2100" kern="1200"/>
        </a:p>
      </dsp:txBody>
      <dsp:txXfrm>
        <a:off x="1596320" y="590"/>
        <a:ext cx="3742812" cy="1382095"/>
      </dsp:txXfrm>
    </dsp:sp>
    <dsp:sp modelId="{9A53E70E-CBD4-409A-94AB-41330CCFCF34}">
      <dsp:nvSpPr>
        <dsp:cNvPr id="0" name=""/>
        <dsp:cNvSpPr/>
      </dsp:nvSpPr>
      <dsp:spPr>
        <a:xfrm>
          <a:off x="0" y="1728210"/>
          <a:ext cx="5339133" cy="13820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22319C-AF37-4613-BF40-70FB96A2137F}">
      <dsp:nvSpPr>
        <dsp:cNvPr id="0" name=""/>
        <dsp:cNvSpPr/>
      </dsp:nvSpPr>
      <dsp:spPr>
        <a:xfrm>
          <a:off x="418084" y="2039182"/>
          <a:ext cx="760152" cy="760152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B6A066-16B9-4297-9232-B74B568B0E67}">
      <dsp:nvSpPr>
        <dsp:cNvPr id="0" name=""/>
        <dsp:cNvSpPr/>
      </dsp:nvSpPr>
      <dsp:spPr>
        <a:xfrm>
          <a:off x="1596320" y="1728210"/>
          <a:ext cx="3742812" cy="1382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272" tIns="146272" rIns="146272" bIns="146272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Scenarios of income - Living wage, Local Housing Allowance</a:t>
          </a:r>
          <a:endParaRPr lang="en-US" sz="2100" kern="1200"/>
        </a:p>
      </dsp:txBody>
      <dsp:txXfrm>
        <a:off x="1596320" y="1728210"/>
        <a:ext cx="3742812" cy="1382095"/>
      </dsp:txXfrm>
    </dsp:sp>
    <dsp:sp modelId="{504B8A42-783B-491B-8718-1FF89D8013B9}">
      <dsp:nvSpPr>
        <dsp:cNvPr id="0" name=""/>
        <dsp:cNvSpPr/>
      </dsp:nvSpPr>
      <dsp:spPr>
        <a:xfrm>
          <a:off x="0" y="3455830"/>
          <a:ext cx="5339133" cy="13820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FC4A2A-CFD4-4C67-90DC-A158E2E3180B}">
      <dsp:nvSpPr>
        <dsp:cNvPr id="0" name=""/>
        <dsp:cNvSpPr/>
      </dsp:nvSpPr>
      <dsp:spPr>
        <a:xfrm>
          <a:off x="418084" y="3766802"/>
          <a:ext cx="760152" cy="760152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E075CC-AD5E-4F0B-96EF-97E6E9A5B244}">
      <dsp:nvSpPr>
        <dsp:cNvPr id="0" name=""/>
        <dsp:cNvSpPr/>
      </dsp:nvSpPr>
      <dsp:spPr>
        <a:xfrm>
          <a:off x="1596320" y="3455830"/>
          <a:ext cx="3742812" cy="1382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272" tIns="146272" rIns="146272" bIns="146272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Comparison to Mid market and private rent by postcode analysis, benchmarking</a:t>
          </a:r>
          <a:endParaRPr lang="en-US" sz="2100" kern="1200"/>
        </a:p>
      </dsp:txBody>
      <dsp:txXfrm>
        <a:off x="1596320" y="3455830"/>
        <a:ext cx="3742812" cy="1382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4967D08-6010-FB3F-254C-585B34C937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670300"/>
            <a:ext cx="9144000" cy="318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22753"/>
            <a:ext cx="7772400" cy="148721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70300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8B84-2E1B-F449-A449-8856BBD68328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E09B-27C4-2D4D-9BF7-F5F13E214C9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B100623F-9F98-9DC8-7C3E-6688B1F330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9247"/>
            <a:ext cx="34671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73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F7569-413F-BBF4-475B-5B2BF7080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582411-6A21-B2ED-95CA-C31E0E86F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940F1-6D0E-AC46-979F-A3F07C48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4F7B-7C86-3845-BBA1-9BD9B92358B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DE49F-B431-9787-C9BF-C6E0C9EBD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94DB0-5B97-D041-42EE-A327DB31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37E81-45F6-DE42-9013-BEB7F0879B0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sprey making a difference every day">
            <a:extLst>
              <a:ext uri="{FF2B5EF4-FFF2-40B4-BE49-F238E27FC236}">
                <a16:creationId xmlns:a16="http://schemas.microsoft.com/office/drawing/2014/main" id="{370B4D5E-6ABE-A9D5-045D-D2F0DC5F43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75300"/>
            <a:ext cx="9144000" cy="1282700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44EF1C38-F4D3-914F-B690-C6D2D49DD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76288" y="0"/>
            <a:ext cx="1767711" cy="98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9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D2000E-2779-4F31-90F7-5F8393047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6210-D640-43C6-BCE1-F91CB0E77A3F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47A36-2F30-4224-9B1D-A2F583EE7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51FCD-C492-4BF3-A214-4A1D6137A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CD35B-BF84-48AE-B9E6-01A024A1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50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E582411-6A21-B2ED-95CA-C31E0E86F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940F1-6D0E-AC46-979F-A3F07C48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4F7B-7C86-3845-BBA1-9BD9B92358B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DE49F-B431-9787-C9BF-C6E0C9EBD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94DB0-5B97-D041-42EE-A327DB31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37E81-45F6-DE42-9013-BEB7F0879B0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BDB1D795-52F1-5F53-4C31-2A5735EDD7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68B84-2E1B-F449-A449-8856BBD68328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FE09B-27C4-2D4D-9BF7-F5F13E214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9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132AD3-B61C-CF23-8819-95D4562C4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2A2BB-8A79-ED20-82B3-CD92006E1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A3616-403E-4A43-F433-C0B4BF763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4F7B-7C86-3845-BBA1-9BD9B92358B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536BB-AF7B-B710-7ACE-3E6303EC3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D560-15C9-9F08-FBB9-5828E6A76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37E81-45F6-DE42-9013-BEB7F0879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9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132AD3-B61C-CF23-8819-95D4562C4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2A2BB-8A79-ED20-82B3-CD92006E1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A3616-403E-4A43-F433-C0B4BF763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4F7B-7C86-3845-BBA1-9BD9B92358B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536BB-AF7B-B710-7ACE-3E6303EC3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D560-15C9-9F08-FBB9-5828E6A76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37E81-45F6-DE42-9013-BEB7F0879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2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form.jotformeu.com/Ospreyhc/rent-consultation-surve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06BBF-1450-8E5D-30DB-3BA504D098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Rent Consultation</a:t>
            </a:r>
            <a:br>
              <a:rPr lang="en-US" b="1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2024-25 Review</a:t>
            </a:r>
          </a:p>
        </p:txBody>
      </p:sp>
    </p:spTree>
    <p:extLst>
      <p:ext uri="{BB962C8B-B14F-4D97-AF65-F5344CB8AC3E}">
        <p14:creationId xmlns:p14="http://schemas.microsoft.com/office/powerpoint/2010/main" val="106604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C0517F2-10F7-71EF-A668-D043006A1376}"/>
              </a:ext>
            </a:extLst>
          </p:cNvPr>
          <p:cNvSpPr>
            <a:spLocks noGrp="1"/>
          </p:cNvSpPr>
          <p:nvPr/>
        </p:nvSpPr>
        <p:spPr>
          <a:xfrm>
            <a:off x="107667" y="5066702"/>
            <a:ext cx="9207446" cy="1294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14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Management costs remain stable while managing more properties each year. Based on current assumptions we anticipate the cost per unit to fall to around £1300 next year – value for money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4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Increasing budget to invest in our properties – reactive repairs, planned and cyclical programmes and investment upgrades  </a:t>
            </a:r>
            <a:endParaRPr lang="en-GB" sz="14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14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Increased specific investment into Energy efficiency and home safety</a:t>
            </a:r>
          </a:p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9380AD1-79E6-3047-63DC-43D63CCD7947}"/>
              </a:ext>
            </a:extLst>
          </p:cNvPr>
          <p:cNvSpPr txBox="1">
            <a:spLocks/>
          </p:cNvSpPr>
          <p:nvPr/>
        </p:nvSpPr>
        <p:spPr>
          <a:xfrm>
            <a:off x="-382425" y="235110"/>
            <a:ext cx="8382000" cy="11367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Where we are spending our money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BB20262-4D8D-4929-A7A5-2D214E536B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313107"/>
              </p:ext>
            </p:extLst>
          </p:nvPr>
        </p:nvGraphicFramePr>
        <p:xfrm>
          <a:off x="281142" y="1733280"/>
          <a:ext cx="8209716" cy="2833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9460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B3119E2-669C-D0CE-5AB9-C9C99992AE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91609"/>
              </p:ext>
            </p:extLst>
          </p:nvPr>
        </p:nvGraphicFramePr>
        <p:xfrm>
          <a:off x="1246909" y="938151"/>
          <a:ext cx="6650182" cy="4846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3340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99488-A91D-D744-4907-C6F1A9AD2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11630" y="-522514"/>
            <a:ext cx="7903030" cy="1981200"/>
          </a:xfrm>
        </p:spPr>
        <p:txBody>
          <a:bodyPr>
            <a:normAutofit/>
          </a:bodyPr>
          <a:lstStyle/>
          <a:p>
            <a:r>
              <a:rPr lang="en-GB" sz="45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Baseline assumptions &amp;</a:t>
            </a:r>
            <a:br>
              <a:rPr lang="en-GB" sz="45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45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Impacts on rent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3CFF54-D8D6-0B14-07D7-8D3326DCE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99935"/>
              </p:ext>
            </p:extLst>
          </p:nvPr>
        </p:nvGraphicFramePr>
        <p:xfrm>
          <a:off x="292607" y="3334657"/>
          <a:ext cx="7598665" cy="25247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510055">
                  <a:extLst>
                    <a:ext uri="{9D8B030D-6E8A-4147-A177-3AD203B41FA5}">
                      <a16:colId xmlns:a16="http://schemas.microsoft.com/office/drawing/2014/main" val="4083834308"/>
                    </a:ext>
                  </a:extLst>
                </a:gridCol>
                <a:gridCol w="2289278">
                  <a:extLst>
                    <a:ext uri="{9D8B030D-6E8A-4147-A177-3AD203B41FA5}">
                      <a16:colId xmlns:a16="http://schemas.microsoft.com/office/drawing/2014/main" val="615000566"/>
                    </a:ext>
                  </a:extLst>
                </a:gridCol>
                <a:gridCol w="1899666">
                  <a:extLst>
                    <a:ext uri="{9D8B030D-6E8A-4147-A177-3AD203B41FA5}">
                      <a16:colId xmlns:a16="http://schemas.microsoft.com/office/drawing/2014/main" val="4239326424"/>
                    </a:ext>
                  </a:extLst>
                </a:gridCol>
                <a:gridCol w="1899666">
                  <a:extLst>
                    <a:ext uri="{9D8B030D-6E8A-4147-A177-3AD203B41FA5}">
                      <a16:colId xmlns:a16="http://schemas.microsoft.com/office/drawing/2014/main" val="4269016149"/>
                    </a:ext>
                  </a:extLst>
                </a:gridCol>
              </a:tblGrid>
              <a:tr h="622300">
                <a:tc>
                  <a:txBody>
                    <a:bodyPr/>
                    <a:lstStyle/>
                    <a:p>
                      <a:endParaRPr lang="en-GB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475628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= 6.7%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503158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– 0.5%</a:t>
                      </a:r>
                    </a:p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6.2%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+ 0.5%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510729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– 1%</a:t>
                      </a:r>
                    </a:p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5.7%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+ 0.5%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CPI + 0.5%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3753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49B1EEF-F318-18BD-4F86-5A9EB9F74720}"/>
              </a:ext>
            </a:extLst>
          </p:cNvPr>
          <p:cNvSpPr txBox="1"/>
          <p:nvPr/>
        </p:nvSpPr>
        <p:spPr>
          <a:xfrm>
            <a:off x="195941" y="1458686"/>
            <a:ext cx="79030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Baseline assumption for 2024-25 = 6.7%</a:t>
            </a:r>
          </a:p>
          <a:p>
            <a:endParaRPr lang="en-GB" sz="2000" b="1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b="1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Options to smooth out current higher inflation</a:t>
            </a:r>
          </a:p>
          <a:p>
            <a:endParaRPr lang="en-GB" sz="2000" b="1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b="1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 affordable with equal long term impact on business plan</a:t>
            </a:r>
          </a:p>
        </p:txBody>
      </p:sp>
    </p:spTree>
    <p:extLst>
      <p:ext uri="{BB962C8B-B14F-4D97-AF65-F5344CB8AC3E}">
        <p14:creationId xmlns:p14="http://schemas.microsoft.com/office/powerpoint/2010/main" val="1670910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87672-9272-BB41-BB7C-5204C46C7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718" y="860963"/>
            <a:ext cx="7832272" cy="1270001"/>
          </a:xfrm>
        </p:spPr>
        <p:txBody>
          <a:bodyPr>
            <a:noAutofit/>
          </a:bodyPr>
          <a:lstStyle/>
          <a:p>
            <a:pPr algn="l"/>
            <a:r>
              <a:rPr lang="en-GB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 of impact based on 2023-24 average rent of  £454.22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0EEFD2-563B-3BBA-C281-43B074FC05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75817"/>
              </p:ext>
            </p:extLst>
          </p:nvPr>
        </p:nvGraphicFramePr>
        <p:xfrm>
          <a:off x="288718" y="2386940"/>
          <a:ext cx="8566564" cy="31637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32170">
                  <a:extLst>
                    <a:ext uri="{9D8B030D-6E8A-4147-A177-3AD203B41FA5}">
                      <a16:colId xmlns:a16="http://schemas.microsoft.com/office/drawing/2014/main" val="4083834308"/>
                    </a:ext>
                  </a:extLst>
                </a:gridCol>
                <a:gridCol w="2201697">
                  <a:extLst>
                    <a:ext uri="{9D8B030D-6E8A-4147-A177-3AD203B41FA5}">
                      <a16:colId xmlns:a16="http://schemas.microsoft.com/office/drawing/2014/main" val="615000566"/>
                    </a:ext>
                  </a:extLst>
                </a:gridCol>
                <a:gridCol w="2181498">
                  <a:extLst>
                    <a:ext uri="{9D8B030D-6E8A-4147-A177-3AD203B41FA5}">
                      <a16:colId xmlns:a16="http://schemas.microsoft.com/office/drawing/2014/main" val="4239326424"/>
                    </a:ext>
                  </a:extLst>
                </a:gridCol>
                <a:gridCol w="2151199">
                  <a:extLst>
                    <a:ext uri="{9D8B030D-6E8A-4147-A177-3AD203B41FA5}">
                      <a16:colId xmlns:a16="http://schemas.microsoft.com/office/drawing/2014/main" val="4269016149"/>
                    </a:ext>
                  </a:extLst>
                </a:gridCol>
              </a:tblGrid>
              <a:tr h="926276">
                <a:tc>
                  <a:txBody>
                    <a:bodyPr/>
                    <a:lstStyle/>
                    <a:p>
                      <a:endParaRPr lang="en-GB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475628"/>
                  </a:ext>
                </a:extLst>
              </a:tr>
              <a:tr h="745836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£484.66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£501.62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£516.67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503158"/>
                  </a:ext>
                </a:extLst>
              </a:tr>
              <a:tr h="745836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£482.38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£501.68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£516.73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510729"/>
                  </a:ext>
                </a:extLst>
              </a:tr>
              <a:tr h="745836">
                <a:tc>
                  <a:txBody>
                    <a:bodyPr/>
                    <a:lstStyle/>
                    <a:p>
                      <a:r>
                        <a:rPr lang="en-GB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Option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£480.11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£499.31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£516.79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375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350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EFAC40-4CB3-730F-81DD-61448FC615E5}"/>
              </a:ext>
            </a:extLst>
          </p:cNvPr>
          <p:cNvSpPr txBox="1">
            <a:spLocks/>
          </p:cNvSpPr>
          <p:nvPr/>
        </p:nvSpPr>
        <p:spPr>
          <a:xfrm>
            <a:off x="517124" y="400529"/>
            <a:ext cx="7483876" cy="768052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b="0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  <a:spcBef>
                <a:spcPts val="1800"/>
              </a:spcBef>
              <a:spcAft>
                <a:spcPts val="2400"/>
              </a:spcAft>
            </a:pPr>
            <a:r>
              <a:rPr lang="en-GB" sz="4800" b="1" spc="-150">
                <a:solidFill>
                  <a:schemeClr val="accent2"/>
                </a:solidFill>
                <a:latin typeface="Arial"/>
                <a:ea typeface="+mn-ea"/>
                <a:cs typeface="+mn-cs"/>
              </a:rPr>
              <a:t>Value for Money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22751E71-A232-0740-9054-A3DE569DDDE6}"/>
              </a:ext>
            </a:extLst>
          </p:cNvPr>
          <p:cNvSpPr>
            <a:spLocks noGrp="1"/>
          </p:cNvSpPr>
          <p:nvPr/>
        </p:nvSpPr>
        <p:spPr>
          <a:xfrm>
            <a:off x="149268" y="1659482"/>
            <a:ext cx="3449326" cy="41129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Getting the balance right </a:t>
            </a:r>
          </a:p>
          <a:p>
            <a:pPr marL="0" indent="0">
              <a:buNone/>
            </a:pPr>
            <a:endParaRPr lang="en-US" sz="24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Listening to tenant feedback from satisfaction days</a:t>
            </a:r>
          </a:p>
          <a:p>
            <a:pPr marL="0" indent="0">
              <a:buNone/>
            </a:pPr>
            <a:endParaRPr lang="en-US" sz="24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Understanding tenant priorities when designing our services</a:t>
            </a:r>
          </a:p>
          <a:p>
            <a:endParaRPr lang="en-US" sz="24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Continual improvement</a:t>
            </a:r>
          </a:p>
          <a:p>
            <a:pPr marL="0" indent="0">
              <a:buNone/>
            </a:pPr>
            <a:endParaRPr lang="en-US" sz="2600">
              <a:solidFill>
                <a:schemeClr val="tx1"/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7F71CE43-A8C3-91D0-0AE6-F62E56DA7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151" y="1454319"/>
            <a:ext cx="5867956" cy="4400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8916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E4195B5-F7B5-04A2-BE9F-A904B1029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903423"/>
              </p:ext>
            </p:extLst>
          </p:nvPr>
        </p:nvGraphicFramePr>
        <p:xfrm>
          <a:off x="333004" y="1719048"/>
          <a:ext cx="8430985" cy="341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8438">
                  <a:extLst>
                    <a:ext uri="{9D8B030D-6E8A-4147-A177-3AD203B41FA5}">
                      <a16:colId xmlns:a16="http://schemas.microsoft.com/office/drawing/2014/main" val="94116960"/>
                    </a:ext>
                  </a:extLst>
                </a:gridCol>
                <a:gridCol w="1591294">
                  <a:extLst>
                    <a:ext uri="{9D8B030D-6E8A-4147-A177-3AD203B41FA5}">
                      <a16:colId xmlns:a16="http://schemas.microsoft.com/office/drawing/2014/main" val="511246578"/>
                    </a:ext>
                  </a:extLst>
                </a:gridCol>
                <a:gridCol w="1838201">
                  <a:extLst>
                    <a:ext uri="{9D8B030D-6E8A-4147-A177-3AD203B41FA5}">
                      <a16:colId xmlns:a16="http://schemas.microsoft.com/office/drawing/2014/main" val="1764435756"/>
                    </a:ext>
                  </a:extLst>
                </a:gridCol>
                <a:gridCol w="38100">
                  <a:extLst>
                    <a:ext uri="{9D8B030D-6E8A-4147-A177-3AD203B41FA5}">
                      <a16:colId xmlns:a16="http://schemas.microsoft.com/office/drawing/2014/main" val="2338534821"/>
                    </a:ext>
                  </a:extLst>
                </a:gridCol>
                <a:gridCol w="3004952">
                  <a:extLst>
                    <a:ext uri="{9D8B030D-6E8A-4147-A177-3AD203B41FA5}">
                      <a16:colId xmlns:a16="http://schemas.microsoft.com/office/drawing/2014/main" val="1472590120"/>
                    </a:ext>
                  </a:extLst>
                </a:gridCol>
              </a:tblGrid>
              <a:tr h="20737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How satisfied are you with the overall service provided by Osprey Housing?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Overall, how satisfied or dissatisfied are you with the quality of your home?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Taking into account the accommodation and services provided, do you think that the rent represents good or poor value for money?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7947714"/>
                  </a:ext>
                </a:extLst>
              </a:tr>
              <a:tr h="572679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very satisfied/satisfied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91.73%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90.76%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84.65%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2467863"/>
                  </a:ext>
                </a:extLst>
              </a:tr>
              <a:tr h="64631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Scottish average 22/23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87%</a:t>
                      </a:r>
                      <a:endParaRPr lang="en-GB" sz="1800" b="1" i="0" u="none" strike="noStrike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84%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82%</a:t>
                      </a:r>
                      <a:endParaRPr lang="en-GB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2093885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590019A-E07E-9C34-3C9A-513F10DFCB69}"/>
              </a:ext>
            </a:extLst>
          </p:cNvPr>
          <p:cNvSpPr txBox="1"/>
          <p:nvPr/>
        </p:nvSpPr>
        <p:spPr>
          <a:xfrm>
            <a:off x="333004" y="688770"/>
            <a:ext cx="6662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Tenant satisfaction survey results</a:t>
            </a:r>
          </a:p>
        </p:txBody>
      </p:sp>
    </p:spTree>
    <p:extLst>
      <p:ext uri="{BB962C8B-B14F-4D97-AF65-F5344CB8AC3E}">
        <p14:creationId xmlns:p14="http://schemas.microsoft.com/office/powerpoint/2010/main" val="1225608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6C43155-FBF4-975E-EFE4-1311B40F7858}"/>
              </a:ext>
            </a:extLst>
          </p:cNvPr>
          <p:cNvSpPr txBox="1"/>
          <p:nvPr/>
        </p:nvSpPr>
        <p:spPr>
          <a:xfrm>
            <a:off x="304800" y="557562"/>
            <a:ext cx="6060374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accent2"/>
              </a:solidFill>
              <a:cs typeface="Arial"/>
            </a:endParaRPr>
          </a:p>
          <a:p>
            <a:r>
              <a:rPr lang="en-US" b="1" dirty="0">
                <a:solidFill>
                  <a:schemeClr val="accent2"/>
                </a:solidFill>
                <a:cs typeface="Arial"/>
              </a:rPr>
              <a:t>To provide your feedback please follow this link: </a:t>
            </a:r>
            <a:endParaRPr lang="en-US" b="1" dirty="0">
              <a:solidFill>
                <a:schemeClr val="accent2"/>
              </a:solidFill>
              <a:ea typeface="Cambria"/>
              <a:cs typeface="Arial"/>
            </a:endParaRPr>
          </a:p>
          <a:p>
            <a:endParaRPr lang="en-US" b="1" dirty="0">
              <a:solidFill>
                <a:schemeClr val="accent2"/>
              </a:solidFill>
              <a:ea typeface="Cambria"/>
              <a:cs typeface="Arial"/>
            </a:endParaRPr>
          </a:p>
          <a:p>
            <a:r>
              <a:rPr lang="en-GB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https://form.jotformeu.com/Ospreyhc/rent-consultation-survey</a:t>
            </a:r>
            <a:r>
              <a:rPr lang="en-GB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b="1" dirty="0">
              <a:solidFill>
                <a:schemeClr val="accent2"/>
              </a:solidFill>
              <a:ea typeface="Cambria"/>
              <a:cs typeface="Arial"/>
            </a:endParaRPr>
          </a:p>
          <a:p>
            <a:r>
              <a:rPr lang="en-US" b="1" dirty="0">
                <a:solidFill>
                  <a:schemeClr val="accent2"/>
                </a:solidFill>
                <a:cs typeface="Arial"/>
              </a:rPr>
              <a:t>We would like to know more about what your priorities are as a tenant.  We have listed these below.</a:t>
            </a:r>
            <a:endParaRPr lang="en-US" b="1" dirty="0">
              <a:solidFill>
                <a:schemeClr val="accent2"/>
              </a:solidFill>
              <a:ea typeface="Cambria"/>
              <a:cs typeface="Arial"/>
            </a:endParaRPr>
          </a:p>
          <a:p>
            <a:pPr algn="just"/>
            <a:endParaRPr lang="en-US" sz="1200" b="1" dirty="0">
              <a:ea typeface="Cambria" panose="02040503050406030204"/>
              <a:cs typeface="Arial"/>
            </a:endParaRPr>
          </a:p>
        </p:txBody>
      </p:sp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49FB0E10-EB1A-BFA5-39D5-DEFF42210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081" y="1078482"/>
            <a:ext cx="1728147" cy="1728147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3D2847-AE17-C538-5D5B-DFF6597FBB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39252"/>
              </p:ext>
            </p:extLst>
          </p:nvPr>
        </p:nvGraphicFramePr>
        <p:xfrm>
          <a:off x="581891" y="3182587"/>
          <a:ext cx="7802088" cy="259693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48816">
                  <a:extLst>
                    <a:ext uri="{9D8B030D-6E8A-4147-A177-3AD203B41FA5}">
                      <a16:colId xmlns:a16="http://schemas.microsoft.com/office/drawing/2014/main" val="317677321"/>
                    </a:ext>
                  </a:extLst>
                </a:gridCol>
                <a:gridCol w="4753272">
                  <a:extLst>
                    <a:ext uri="{9D8B030D-6E8A-4147-A177-3AD203B41FA5}">
                      <a16:colId xmlns:a16="http://schemas.microsoft.com/office/drawing/2014/main" val="2442038738"/>
                    </a:ext>
                  </a:extLst>
                </a:gridCol>
              </a:tblGrid>
              <a:tr h="57814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Value for Money/Affordability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Support &amp; Advice – Financial/Debt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01773"/>
                  </a:ext>
                </a:extLst>
              </a:tr>
              <a:tr h="86248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Quality of Home - Repairs and             Maintenance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Support &amp; Advice – Digital Access/Getting Online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493176"/>
                  </a:ext>
                </a:extLst>
              </a:tr>
              <a:tr h="57814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Quality of Home - Property Upgrades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Support &amp; Advice – wider tenancy support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794631"/>
                  </a:ext>
                </a:extLst>
              </a:tr>
              <a:tr h="57814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Energy Efficiency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chemeClr val="accent2"/>
                          </a:solidFill>
                          <a:effectLst/>
                        </a:rPr>
                        <a:t> Keeping Tenants Informed/Tenant Participation</a:t>
                      </a:r>
                      <a:endParaRPr lang="en-GB" sz="1600" b="1" i="0" u="none" strike="noStrike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816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770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0818160-CD03-1BB2-DB95-6A704014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581" y="3810204"/>
            <a:ext cx="1728192" cy="2197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8E43FF-9831-7507-E39F-52A2153C63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8389310"/>
              </p:ext>
            </p:extLst>
          </p:nvPr>
        </p:nvGraphicFramePr>
        <p:xfrm>
          <a:off x="177449" y="675266"/>
          <a:ext cx="3876744" cy="4740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80FF0977-93AD-22EC-6D78-58F473A11A6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643920" y="937539"/>
            <a:ext cx="3531742" cy="3421294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GB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Assurance challenge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Evidencing and measuring 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Meaningful feedback and input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process through to Governance and Assurance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854B9D-8E8F-88BD-1E3F-84FDAA68C2DD}"/>
              </a:ext>
            </a:extLst>
          </p:cNvPr>
          <p:cNvSpPr txBox="1">
            <a:spLocks/>
          </p:cNvSpPr>
          <p:nvPr/>
        </p:nvSpPr>
        <p:spPr>
          <a:xfrm>
            <a:off x="152400" y="4908778"/>
            <a:ext cx="6854512" cy="172819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What does it actually mean </a:t>
            </a:r>
          </a:p>
          <a:p>
            <a:pPr marL="109728" indent="0">
              <a:buFont typeface="Georgia"/>
              <a:buNone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to tenants and the organisation….</a:t>
            </a:r>
          </a:p>
          <a:p>
            <a:pPr marL="109728" indent="0">
              <a:buFont typeface="Georgia"/>
              <a:buNone/>
            </a:pPr>
            <a:endParaRPr lang="en-GB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66162A9-2FF9-19D7-68A8-4110B125AA1E}"/>
              </a:ext>
            </a:extLst>
          </p:cNvPr>
          <p:cNvSpPr txBox="1">
            <a:spLocks/>
          </p:cNvSpPr>
          <p:nvPr/>
        </p:nvSpPr>
        <p:spPr>
          <a:xfrm>
            <a:off x="-289388" y="195896"/>
            <a:ext cx="8375244" cy="877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>
                <a:latin typeface="Arial" panose="020B0604020202020204" pitchFamily="34" charset="0"/>
                <a:cs typeface="Arial" panose="020B0604020202020204" pitchFamily="34" charset="0"/>
              </a:rPr>
              <a:t>Tenant Consultation – what we need to do….</a:t>
            </a:r>
          </a:p>
        </p:txBody>
      </p:sp>
    </p:spTree>
    <p:extLst>
      <p:ext uri="{BB962C8B-B14F-4D97-AF65-F5344CB8AC3E}">
        <p14:creationId xmlns:p14="http://schemas.microsoft.com/office/powerpoint/2010/main" val="371395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2">
            <a:extLst>
              <a:ext uri="{FF2B5EF4-FFF2-40B4-BE49-F238E27FC236}">
                <a16:creationId xmlns:a16="http://schemas.microsoft.com/office/drawing/2014/main" id="{E3BF1E1A-27EF-48C8-5A6F-5F1BAD7E31BB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008591272"/>
              </p:ext>
            </p:extLst>
          </p:nvPr>
        </p:nvGraphicFramePr>
        <p:xfrm>
          <a:off x="123254" y="1301519"/>
          <a:ext cx="8824803" cy="503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E4447690-8D78-7DB1-B38B-F5B4A896AF9E}"/>
              </a:ext>
            </a:extLst>
          </p:cNvPr>
          <p:cNvSpPr txBox="1">
            <a:spLocks/>
          </p:cNvSpPr>
          <p:nvPr/>
        </p:nvSpPr>
        <p:spPr>
          <a:xfrm>
            <a:off x="-221091" y="487391"/>
            <a:ext cx="8382000" cy="10698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does this fit Assurance?</a:t>
            </a:r>
            <a:br>
              <a:rPr lang="en-GB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route of the Business Plan…</a:t>
            </a:r>
          </a:p>
        </p:txBody>
      </p:sp>
    </p:spTree>
    <p:extLst>
      <p:ext uri="{BB962C8B-B14F-4D97-AF65-F5344CB8AC3E}">
        <p14:creationId xmlns:p14="http://schemas.microsoft.com/office/powerpoint/2010/main" val="111922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7707" y="0"/>
            <a:ext cx="7328585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 descr="Close up of a toy house with a green roof">
            <a:extLst>
              <a:ext uri="{FF2B5EF4-FFF2-40B4-BE49-F238E27FC236}">
                <a16:creationId xmlns:a16="http://schemas.microsoft.com/office/drawing/2014/main" id="{80811951-90D1-2DC7-0EA5-4DFEDAC70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15" r="25309" b="-1"/>
          <a:stretch/>
        </p:blipFill>
        <p:spPr>
          <a:xfrm>
            <a:off x="1095447" y="10"/>
            <a:ext cx="6953105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9B17630-8A50-E53D-6832-D5CBC08AC1AE}"/>
              </a:ext>
            </a:extLst>
          </p:cNvPr>
          <p:cNvSpPr txBox="1">
            <a:spLocks/>
          </p:cNvSpPr>
          <p:nvPr/>
        </p:nvSpPr>
        <p:spPr>
          <a:xfrm>
            <a:off x="452245" y="555888"/>
            <a:ext cx="8239507" cy="61028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335">
              <a:lnSpc>
                <a:spcPct val="8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Sector challenges </a:t>
            </a:r>
          </a:p>
          <a:p>
            <a:pPr marL="8335">
              <a:lnSpc>
                <a:spcPct val="80000"/>
              </a:lnSpc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9D9DFF-F1F0-C896-BDEA-82F79A5F706A}"/>
              </a:ext>
            </a:extLst>
          </p:cNvPr>
          <p:cNvSpPr txBox="1"/>
          <p:nvPr/>
        </p:nvSpPr>
        <p:spPr>
          <a:xfrm>
            <a:off x="1598991" y="1120270"/>
            <a:ext cx="199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Alleviating Homelessness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6513B-7C56-0544-E809-BD153F0A110B}"/>
              </a:ext>
            </a:extLst>
          </p:cNvPr>
          <p:cNvSpPr txBox="1"/>
          <p:nvPr/>
        </p:nvSpPr>
        <p:spPr>
          <a:xfrm>
            <a:off x="6042705" y="2377729"/>
            <a:ext cx="1701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Energy Efficiency and EESSH 2 Targets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DD6BF3-052B-5E2F-348F-77E90D34DD98}"/>
              </a:ext>
            </a:extLst>
          </p:cNvPr>
          <p:cNvSpPr txBox="1"/>
          <p:nvPr/>
        </p:nvSpPr>
        <p:spPr>
          <a:xfrm>
            <a:off x="1223297" y="2609636"/>
            <a:ext cx="1541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Net Zero Scottish Government Ambitions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0E1BE5-D668-F681-2BFE-8A24356EB1DB}"/>
              </a:ext>
            </a:extLst>
          </p:cNvPr>
          <p:cNvSpPr txBox="1"/>
          <p:nvPr/>
        </p:nvSpPr>
        <p:spPr>
          <a:xfrm>
            <a:off x="6826866" y="1615444"/>
            <a:ext cx="162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High level </a:t>
            </a:r>
          </a:p>
          <a:p>
            <a:r>
              <a:rPr lang="en-GB"/>
              <a:t>of inflation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6E0201-8C74-D227-D3A5-968CF3D48B21}"/>
              </a:ext>
            </a:extLst>
          </p:cNvPr>
          <p:cNvSpPr txBox="1"/>
          <p:nvPr/>
        </p:nvSpPr>
        <p:spPr>
          <a:xfrm>
            <a:off x="1670911" y="5821518"/>
            <a:ext cx="162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Energy </a:t>
            </a:r>
          </a:p>
          <a:p>
            <a:r>
              <a:rPr lang="en-GB"/>
              <a:t>Costs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3D04E1-C122-B16C-ECA9-4CF270B83871}"/>
              </a:ext>
            </a:extLst>
          </p:cNvPr>
          <p:cNvSpPr txBox="1"/>
          <p:nvPr/>
        </p:nvSpPr>
        <p:spPr>
          <a:xfrm>
            <a:off x="5200514" y="1141313"/>
            <a:ext cx="2040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Compliance Standards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E9BDF-C909-603F-74D0-2CF66F534DF1}"/>
              </a:ext>
            </a:extLst>
          </p:cNvPr>
          <p:cNvSpPr txBox="1"/>
          <p:nvPr/>
        </p:nvSpPr>
        <p:spPr>
          <a:xfrm>
            <a:off x="1454225" y="4364486"/>
            <a:ext cx="1310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Interest rates changes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096A9D-4940-C1EB-4AB2-6A1B39CC7CE2}"/>
              </a:ext>
            </a:extLst>
          </p:cNvPr>
          <p:cNvSpPr txBox="1"/>
          <p:nvPr/>
        </p:nvSpPr>
        <p:spPr>
          <a:xfrm>
            <a:off x="6059724" y="5146988"/>
            <a:ext cx="2227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Scottish Government new homes target – delivery of 100,000 by 2032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22E92D-6BBC-21EF-F347-F4BFB93E8512}"/>
              </a:ext>
            </a:extLst>
          </p:cNvPr>
          <p:cNvSpPr txBox="1"/>
          <p:nvPr/>
        </p:nvSpPr>
        <p:spPr>
          <a:xfrm>
            <a:off x="3500028" y="1443435"/>
            <a:ext cx="1199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Emphasis on tenant support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EC1E55-E060-B1CF-2B98-7481ACCBE798}"/>
              </a:ext>
            </a:extLst>
          </p:cNvPr>
          <p:cNvSpPr txBox="1"/>
          <p:nvPr/>
        </p:nvSpPr>
        <p:spPr>
          <a:xfrm>
            <a:off x="6840705" y="3809965"/>
            <a:ext cx="1623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Value for Money and affordability</a:t>
            </a:r>
          </a:p>
        </p:txBody>
      </p:sp>
    </p:spTree>
    <p:extLst>
      <p:ext uri="{BB962C8B-B14F-4D97-AF65-F5344CB8AC3E}">
        <p14:creationId xmlns:p14="http://schemas.microsoft.com/office/powerpoint/2010/main" val="1127931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A53CD5D-847E-57CF-953B-974F684E46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4241391"/>
              </p:ext>
            </p:extLst>
          </p:nvPr>
        </p:nvGraphicFramePr>
        <p:xfrm>
          <a:off x="227670" y="1388966"/>
          <a:ext cx="8458973" cy="4607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C73195B-23EC-ACDD-B7E6-3AECC75C6C32}"/>
              </a:ext>
            </a:extLst>
          </p:cNvPr>
          <p:cNvSpPr/>
          <p:nvPr/>
        </p:nvSpPr>
        <p:spPr>
          <a:xfrm>
            <a:off x="227670" y="432602"/>
            <a:ext cx="8007620" cy="117570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spc="-150" dirty="0">
                <a:solidFill>
                  <a:srgbClr val="4C4C4C"/>
                </a:solidFill>
                <a:latin typeface="Arial"/>
              </a:rPr>
              <a:t>Delivering a fundable business plan</a:t>
            </a:r>
            <a:endParaRPr lang="en-US" sz="4400" b="1" spc="-150" dirty="0">
              <a:solidFill>
                <a:srgbClr val="4C4C4C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162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38FD5D-A61B-4735-98F7-EF7FBE755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0F38FD5D-A61B-4735-98F7-EF7FBE755D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0F38FD5D-A61B-4735-98F7-EF7FBE755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0F38FD5D-A61B-4735-98F7-EF7FBE755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97676B-8E39-4580-A340-DB5F8D3D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1E97676B-8E39-4580-A340-DB5F8D3DD2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1E97676B-8E39-4580-A340-DB5F8D3D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1E97676B-8E39-4580-A340-DB5F8D3D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FD6A95-DF13-4E54-83C3-D0E8C7F3E6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0DFD6A95-DF13-4E54-83C3-D0E8C7F3E6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0DFD6A95-DF13-4E54-83C3-D0E8C7F3E6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0DFD6A95-DF13-4E54-83C3-D0E8C7F3E6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EC17C-F5EB-4189-A940-290FCED18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DF2EC17C-F5EB-4189-A940-290FCED186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DF2EC17C-F5EB-4189-A940-290FCED18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DF2EC17C-F5EB-4189-A940-290FCED18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8AD9D0-08A3-45BD-A8C8-342094104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9B8AD9D0-08A3-45BD-A8C8-342094104B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9B8AD9D0-08A3-45BD-A8C8-342094104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9B8AD9D0-08A3-45BD-A8C8-342094104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FA5F7F-54C1-4EE8-BF1E-F28DB5CB0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57FA5F7F-54C1-4EE8-BF1E-F28DB5CB0A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57FA5F7F-54C1-4EE8-BF1E-F28DB5CB0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57FA5F7F-54C1-4EE8-BF1E-F28DB5CB0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B3FDCB-5F76-40E4-9B18-BE5EAE344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07B3FDCB-5F76-40E4-9B18-BE5EAE3446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07B3FDCB-5F76-40E4-9B18-BE5EAE344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7B3FDCB-5F76-40E4-9B18-BE5EAE344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954815-A5CF-4685-9276-1649EF739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BD954815-A5CF-4685-9276-1649EF739F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BD954815-A5CF-4685-9276-1649EF739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BD954815-A5CF-4685-9276-1649EF739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9BBF2E-0BF4-477B-AB2D-786F9807AD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1F9BBF2E-0BF4-477B-AB2D-786F9807AD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1F9BBF2E-0BF4-477B-AB2D-786F9807AD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graphicEl>
                                              <a:dgm id="{1F9BBF2E-0BF4-477B-AB2D-786F9807AD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F09E56-3492-41C0-A240-0FF4FD862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graphicEl>
                                              <a:dgm id="{FDF09E56-3492-41C0-A240-0FF4FD862D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FDF09E56-3492-41C0-A240-0FF4FD862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FDF09E56-3492-41C0-A240-0FF4FD862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4550A-90B9-4B8C-8634-9CD5BACB0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graphicEl>
                                              <a:dgm id="{A464550A-90B9-4B8C-8634-9CD5BACB0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A464550A-90B9-4B8C-8634-9CD5BACB0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A464550A-90B9-4B8C-8634-9CD5BACB0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1AB50C1-1D87-0131-3241-8115CEC07DE2}"/>
              </a:ext>
            </a:extLst>
          </p:cNvPr>
          <p:cNvSpPr>
            <a:spLocks noGrp="1"/>
          </p:cNvSpPr>
          <p:nvPr/>
        </p:nvSpPr>
        <p:spPr>
          <a:xfrm>
            <a:off x="200063" y="796505"/>
            <a:ext cx="3384376" cy="4320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How we  assess Affordability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2DD4E9-24F7-7CA0-4E9C-1ABE41064CEA}"/>
              </a:ext>
            </a:extLst>
          </p:cNvPr>
          <p:cNvGraphicFramePr>
            <a:graphicFrameLocks noGrp="1"/>
          </p:cNvGraphicFramePr>
          <p:nvPr/>
        </p:nvGraphicFramePr>
        <p:xfrm>
          <a:off x="3419872" y="1099335"/>
          <a:ext cx="5339133" cy="4838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41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9E9812-63DE-4DCD-A7F8-313D649453FC}"/>
              </a:ext>
            </a:extLst>
          </p:cNvPr>
          <p:cNvSpPr txBox="1"/>
          <p:nvPr/>
        </p:nvSpPr>
        <p:spPr>
          <a:xfrm>
            <a:off x="0" y="844820"/>
            <a:ext cx="9144000" cy="1080000"/>
          </a:xfrm>
          <a:prstGeom prst="rect">
            <a:avLst/>
          </a:prstGeom>
          <a:solidFill>
            <a:srgbClr val="008080"/>
          </a:solidFill>
        </p:spPr>
        <p:txBody>
          <a:bodyPr wrap="square" rtlCol="0" anchor="ctr" anchorCtr="0">
            <a:noAutofit/>
          </a:bodyPr>
          <a:lstStyle/>
          <a:p>
            <a:pPr marL="132160" defTabSz="685800">
              <a:defRPr/>
            </a:pPr>
            <a:r>
              <a:rPr lang="en-GB" sz="21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Osprey rents compare to locally operating RSLs? </a:t>
            </a:r>
            <a:r>
              <a:rPr lang="en-GB" sz="2100" b="1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(2022/23 vs RSL ARC 2021/22 Data inflated)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7C91E5-0ACB-BC0A-A69F-52757163D065}"/>
              </a:ext>
            </a:extLst>
          </p:cNvPr>
          <p:cNvSpPr/>
          <p:nvPr/>
        </p:nvSpPr>
        <p:spPr>
          <a:xfrm>
            <a:off x="5248319" y="2339686"/>
            <a:ext cx="3653226" cy="90232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Aft>
                <a:spcPts val="450"/>
              </a:spcAft>
              <a:defRPr/>
            </a:pPr>
            <a:r>
              <a:rPr lang="en-US" sz="1650" kern="0">
                <a:solidFill>
                  <a:schemeClr val="bg1"/>
                </a:solidFill>
                <a:ea typeface="+mn-lt"/>
                <a:cs typeface="+mn-lt"/>
              </a:rPr>
              <a:t>On average Osprey rents are now 2% lower than peer RSL Rents, with 2 &amp; 4 bedroom properties the most competitive</a:t>
            </a:r>
            <a:endParaRPr lang="en-US" sz="1650" kern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2E201CCD-CFFF-9980-9211-F4A859A42B3C}"/>
              </a:ext>
            </a:extLst>
          </p:cNvPr>
          <p:cNvSpPr/>
          <p:nvPr/>
        </p:nvSpPr>
        <p:spPr>
          <a:xfrm>
            <a:off x="4572000" y="2387018"/>
            <a:ext cx="842838" cy="807663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2%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5A42A-5963-A94A-749B-0D81BFEB5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474" y="2000250"/>
            <a:ext cx="4295330" cy="14893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EA9069-ED8D-23CA-FB11-9EFC0D18B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644" y="3595207"/>
            <a:ext cx="6606435" cy="23072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09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395AE0-8789-FAD6-A987-32E65C185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4390253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4811517"/>
            <a:ext cx="552705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58A8A36-ADEF-9516-08B9-06FE91666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142586"/>
              </p:ext>
            </p:extLst>
          </p:nvPr>
        </p:nvGraphicFramePr>
        <p:xfrm>
          <a:off x="648854" y="2010581"/>
          <a:ext cx="7937005" cy="33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846">
                  <a:extLst>
                    <a:ext uri="{9D8B030D-6E8A-4147-A177-3AD203B41FA5}">
                      <a16:colId xmlns:a16="http://schemas.microsoft.com/office/drawing/2014/main" val="3203854088"/>
                    </a:ext>
                  </a:extLst>
                </a:gridCol>
                <a:gridCol w="2401028">
                  <a:extLst>
                    <a:ext uri="{9D8B030D-6E8A-4147-A177-3AD203B41FA5}">
                      <a16:colId xmlns:a16="http://schemas.microsoft.com/office/drawing/2014/main" val="2623032684"/>
                    </a:ext>
                  </a:extLst>
                </a:gridCol>
                <a:gridCol w="2401028">
                  <a:extLst>
                    <a:ext uri="{9D8B030D-6E8A-4147-A177-3AD203B41FA5}">
                      <a16:colId xmlns:a16="http://schemas.microsoft.com/office/drawing/2014/main" val="3264915151"/>
                    </a:ext>
                  </a:extLst>
                </a:gridCol>
                <a:gridCol w="1740103">
                  <a:extLst>
                    <a:ext uri="{9D8B030D-6E8A-4147-A177-3AD203B41FA5}">
                      <a16:colId xmlns:a16="http://schemas.microsoft.com/office/drawing/2014/main" val="1381519646"/>
                    </a:ext>
                  </a:extLst>
                </a:gridCol>
              </a:tblGrid>
              <a:tr h="1270736">
                <a:tc>
                  <a:txBody>
                    <a:bodyPr/>
                    <a:lstStyle/>
                    <a:p>
                      <a:pPr algn="l" fontAlgn="b"/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Osprey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Scottish average rent increase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Inflation (CPI)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/>
                </a:tc>
                <a:extLst>
                  <a:ext uri="{0D108BD9-81ED-4DB2-BD59-A6C34878D82A}">
                    <a16:rowId xmlns:a16="http://schemas.microsoft.com/office/drawing/2014/main" val="1260026391"/>
                  </a:ext>
                </a:extLst>
              </a:tr>
              <a:tr h="707483"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2021-22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 rent increase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1.2%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0.5%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extLst>
                  <a:ext uri="{0D108BD9-81ED-4DB2-BD59-A6C34878D82A}">
                    <a16:rowId xmlns:a16="http://schemas.microsoft.com/office/drawing/2014/main" val="2086737086"/>
                  </a:ext>
                </a:extLst>
              </a:tr>
              <a:tr h="707483"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2022-23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 rent increase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3.3%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3.1%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extLst>
                  <a:ext uri="{0D108BD9-81ED-4DB2-BD59-A6C34878D82A}">
                    <a16:rowId xmlns:a16="http://schemas.microsoft.com/office/drawing/2014/main" val="2801234742"/>
                  </a:ext>
                </a:extLst>
              </a:tr>
              <a:tr h="671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2023-24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4% rent increase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5.3%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10.1%</a:t>
                      </a:r>
                      <a:endParaRPr lang="en-GB" sz="2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036" marR="13036" marT="13036" marB="0" anchor="b"/>
                </a:tc>
                <a:extLst>
                  <a:ext uri="{0D108BD9-81ED-4DB2-BD59-A6C34878D82A}">
                    <a16:rowId xmlns:a16="http://schemas.microsoft.com/office/drawing/2014/main" val="41502140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1A1BA4D-7DD0-76A6-C44F-2BFB73A2A1E5}"/>
              </a:ext>
            </a:extLst>
          </p:cNvPr>
          <p:cNvSpPr txBox="1"/>
          <p:nvPr/>
        </p:nvSpPr>
        <p:spPr>
          <a:xfrm>
            <a:off x="532245" y="1259520"/>
            <a:ext cx="7481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done to date?</a:t>
            </a:r>
          </a:p>
        </p:txBody>
      </p:sp>
    </p:spTree>
    <p:extLst>
      <p:ext uri="{BB962C8B-B14F-4D97-AF65-F5344CB8AC3E}">
        <p14:creationId xmlns:p14="http://schemas.microsoft.com/office/powerpoint/2010/main" val="3376315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1365410-BB8A-8A3D-C53A-584F997E6BD8}"/>
              </a:ext>
            </a:extLst>
          </p:cNvPr>
          <p:cNvSpPr/>
          <p:nvPr/>
        </p:nvSpPr>
        <p:spPr>
          <a:xfrm>
            <a:off x="539552" y="1052736"/>
            <a:ext cx="7618576" cy="26468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600" b="1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Is the 2024 business plan fundable in the future?</a:t>
            </a:r>
          </a:p>
          <a:p>
            <a:pPr algn="ctr">
              <a:spcAft>
                <a:spcPts val="600"/>
              </a:spcAft>
            </a:pPr>
            <a:r>
              <a:rPr lang="en-US" sz="2600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We initially need to focus on the short term planning for the next five years ahead.  </a:t>
            </a:r>
            <a:endParaRPr lang="en-US" sz="2600" spc="-15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sz="2600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Also ensuring that we remain financially viable for the medium and long term, testing against the </a:t>
            </a:r>
            <a:r>
              <a:rPr lang="en-US" sz="2600" b="1" u="sng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next 30 years</a:t>
            </a:r>
            <a:r>
              <a:rPr lang="en-US" sz="2600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 of the Business Plan. </a:t>
            </a:r>
            <a:endParaRPr lang="en-US" sz="2600" spc="-15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3B961-BF7B-E91E-F9AC-4511D4B32B22}"/>
              </a:ext>
            </a:extLst>
          </p:cNvPr>
          <p:cNvSpPr/>
          <p:nvPr/>
        </p:nvSpPr>
        <p:spPr>
          <a:xfrm>
            <a:off x="395536" y="4005064"/>
            <a:ext cx="8136904" cy="2012859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600" b="1" i="1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What does the 2024 Business Plan look like?</a:t>
            </a:r>
          </a:p>
          <a:p>
            <a:pPr algn="ctr">
              <a:lnSpc>
                <a:spcPct val="80000"/>
              </a:lnSpc>
            </a:pPr>
            <a:r>
              <a:rPr lang="en-US" sz="2600" i="1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The income required to run the Osprey Housing Group comes predominantly from tenant rents.  </a:t>
            </a:r>
            <a:endParaRPr lang="en-US" sz="2600" i="1" spc="-15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</a:pPr>
            <a:endParaRPr lang="en-US" sz="2600" i="1" spc="-15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600" i="1" spc="-150">
                <a:solidFill>
                  <a:schemeClr val="accent2"/>
                </a:solidFill>
                <a:latin typeface="Tahoma"/>
                <a:ea typeface="Tahoma"/>
                <a:cs typeface="Tahoma"/>
              </a:rPr>
              <a:t>To sustain the plan we have reviewed a variety of rent increases to consult on.</a:t>
            </a:r>
            <a:endParaRPr lang="en-US" sz="2600" i="1" spc="-15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680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1|1.5|1.4|1.4|1.4"/>
</p:tagLst>
</file>

<file path=ppt/theme/theme1.xml><?xml version="1.0" encoding="utf-8"?>
<a:theme xmlns:a="http://schemas.openxmlformats.org/drawingml/2006/main" name="Cover page">
  <a:themeElements>
    <a:clrScheme name="Custom 4">
      <a:dk1>
        <a:srgbClr val="000000"/>
      </a:dk1>
      <a:lt1>
        <a:srgbClr val="FFFFFF"/>
      </a:lt1>
      <a:dk2>
        <a:srgbClr val="067177"/>
      </a:dk2>
      <a:lt2>
        <a:srgbClr val="E7E6E6"/>
      </a:lt2>
      <a:accent1>
        <a:srgbClr val="9C4392"/>
      </a:accent1>
      <a:accent2>
        <a:srgbClr val="067177"/>
      </a:accent2>
      <a:accent3>
        <a:srgbClr val="A5A5A5"/>
      </a:accent3>
      <a:accent4>
        <a:srgbClr val="FFC000"/>
      </a:accent4>
      <a:accent5>
        <a:srgbClr val="039A8F"/>
      </a:accent5>
      <a:accent6>
        <a:srgbClr val="70AD47"/>
      </a:accent6>
      <a:hlink>
        <a:srgbClr val="9F4593"/>
      </a:hlink>
      <a:folHlink>
        <a:srgbClr val="954F72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rmal Page">
  <a:themeElements>
    <a:clrScheme name="Custom 4">
      <a:dk1>
        <a:srgbClr val="000000"/>
      </a:dk1>
      <a:lt1>
        <a:srgbClr val="FFFFFF"/>
      </a:lt1>
      <a:dk2>
        <a:srgbClr val="067177"/>
      </a:dk2>
      <a:lt2>
        <a:srgbClr val="E7E6E6"/>
      </a:lt2>
      <a:accent1>
        <a:srgbClr val="9C4392"/>
      </a:accent1>
      <a:accent2>
        <a:srgbClr val="067177"/>
      </a:accent2>
      <a:accent3>
        <a:srgbClr val="A5A5A5"/>
      </a:accent3>
      <a:accent4>
        <a:srgbClr val="FFC000"/>
      </a:accent4>
      <a:accent5>
        <a:srgbClr val="039A8F"/>
      </a:accent5>
      <a:accent6>
        <a:srgbClr val="70AD47"/>
      </a:accent6>
      <a:hlink>
        <a:srgbClr val="9F4593"/>
      </a:hlink>
      <a:folHlink>
        <a:srgbClr val="954F72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cover">
  <a:themeElements>
    <a:clrScheme name="Custom 4">
      <a:dk1>
        <a:srgbClr val="000000"/>
      </a:dk1>
      <a:lt1>
        <a:srgbClr val="FFFFFF"/>
      </a:lt1>
      <a:dk2>
        <a:srgbClr val="067177"/>
      </a:dk2>
      <a:lt2>
        <a:srgbClr val="E7E6E6"/>
      </a:lt2>
      <a:accent1>
        <a:srgbClr val="9C4392"/>
      </a:accent1>
      <a:accent2>
        <a:srgbClr val="067177"/>
      </a:accent2>
      <a:accent3>
        <a:srgbClr val="A5A5A5"/>
      </a:accent3>
      <a:accent4>
        <a:srgbClr val="FFC000"/>
      </a:accent4>
      <a:accent5>
        <a:srgbClr val="039A8F"/>
      </a:accent5>
      <a:accent6>
        <a:srgbClr val="70AD47"/>
      </a:accent6>
      <a:hlink>
        <a:srgbClr val="9F4593"/>
      </a:hlink>
      <a:folHlink>
        <a:srgbClr val="954F72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4b5de5d-b0f9-43c8-a7f0-7b0904fab581">
      <Terms xmlns="http://schemas.microsoft.com/office/infopath/2007/PartnerControls"/>
    </lcf76f155ced4ddcb4097134ff3c332f>
    <TaxCatchAll xmlns="94e7c3b1-69ae-4810-82e1-7625ea1c1ef7" xsi:nil="true"/>
    <SharedWithUsers xmlns="94e7c3b1-69ae-4810-82e1-7625ea1c1ef7">
      <UserInfo>
        <DisplayName>John Farquharson</DisplayName>
        <AccountId>12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D4846090E7B4FB0B6A18CEA56C683" ma:contentTypeVersion="17" ma:contentTypeDescription="Create a new document." ma:contentTypeScope="" ma:versionID="7808cb5b251ff6f58ece40fba90e312d">
  <xsd:schema xmlns:xsd="http://www.w3.org/2001/XMLSchema" xmlns:xs="http://www.w3.org/2001/XMLSchema" xmlns:p="http://schemas.microsoft.com/office/2006/metadata/properties" xmlns:ns2="f4b5de5d-b0f9-43c8-a7f0-7b0904fab581" xmlns:ns3="94e7c3b1-69ae-4810-82e1-7625ea1c1ef7" targetNamespace="http://schemas.microsoft.com/office/2006/metadata/properties" ma:root="true" ma:fieldsID="9d1fabb2824eab30860df7d61584a1ec" ns2:_="" ns3:_="">
    <xsd:import namespace="f4b5de5d-b0f9-43c8-a7f0-7b0904fab581"/>
    <xsd:import namespace="94e7c3b1-69ae-4810-82e1-7625ea1c1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b5de5d-b0f9-43c8-a7f0-7b0904fab5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f6f39b-d3b2-4c30-8dc2-6ff5e40691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e7c3b1-69ae-4810-82e1-7625ea1c1e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57ab5d7-555b-42ce-bea3-051c906b158b}" ma:internalName="TaxCatchAll" ma:showField="CatchAllData" ma:web="94e7c3b1-69ae-4810-82e1-7625ea1c1e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261C2-778A-4912-9FF0-7B831A0EB10F}">
  <ds:schemaRefs>
    <ds:schemaRef ds:uri="http://purl.org/dc/elements/1.1/"/>
    <ds:schemaRef ds:uri="http://www.w3.org/XML/1998/namespace"/>
    <ds:schemaRef ds:uri="94e7c3b1-69ae-4810-82e1-7625ea1c1ef7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f4b5de5d-b0f9-43c8-a7f0-7b0904fab581"/>
  </ds:schemaRefs>
</ds:datastoreItem>
</file>

<file path=customXml/itemProps2.xml><?xml version="1.0" encoding="utf-8"?>
<ds:datastoreItem xmlns:ds="http://schemas.openxmlformats.org/officeDocument/2006/customXml" ds:itemID="{6CA896B6-8678-43B4-BE56-D3D4B400D3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D0209-E2C6-4F72-9333-B4CB1331B0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b5de5d-b0f9-43c8-a7f0-7b0904fab581"/>
    <ds:schemaRef ds:uri="94e7c3b1-69ae-4810-82e1-7625ea1c1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786</Words>
  <Application>Microsoft Office PowerPoint</Application>
  <PresentationFormat>On-screen Show (4:3)</PresentationFormat>
  <Paragraphs>155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Cover page</vt:lpstr>
      <vt:lpstr>Normal Page</vt:lpstr>
      <vt:lpstr>Back cover</vt:lpstr>
      <vt:lpstr>Rent Consultation 2024-25 Review</vt:lpstr>
      <vt:lpstr>The Assurance challenge Evidencing and measuring  Meaningful feedback and input Clear process through to Governance and Assurance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Baseline assumptions &amp; Impacts on rent</vt:lpstr>
      <vt:lpstr>Example of impact based on 2023-24 average rent of  £454.22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Wemyss</dc:creator>
  <cp:lastModifiedBy>Dan Thompson</cp:lastModifiedBy>
  <cp:revision>5</cp:revision>
  <dcterms:created xsi:type="dcterms:W3CDTF">2022-07-07T08:08:19Z</dcterms:created>
  <dcterms:modified xsi:type="dcterms:W3CDTF">2023-10-25T12:23:49Z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0x010100D87D4846090E7B4FB0B6A18CEA56C683</vt:lpwstr>
  </property>
  <property fmtid="{D5CDD505-2E9C-101B-9397-08002B2CF9AE}" pid="3" name="MediaServiceImageTags">
    <vt:lpwstr/>
  </property>
</Properties>
</file>