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 id="2147483664" r:id="rId6"/>
  </p:sldMasterIdLst>
  <p:sldIdLst>
    <p:sldId id="256" r:id="rId7"/>
    <p:sldId id="260" r:id="rId8"/>
    <p:sldId id="257" r:id="rId9"/>
    <p:sldId id="261" r:id="rId10"/>
    <p:sldId id="266" r:id="rId11"/>
    <p:sldId id="263" r:id="rId12"/>
    <p:sldId id="262" r:id="rId13"/>
    <p:sldId id="265" r:id="rId14"/>
    <p:sldId id="264" r:id="rId15"/>
    <p:sldId id="267" r:id="rId16"/>
    <p:sldId id="268" r:id="rId17"/>
    <p:sldId id="271" r:id="rId18"/>
    <p:sldId id="269" r:id="rId19"/>
    <p:sldId id="270" r:id="rId20"/>
    <p:sldId id="25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54" d="100"/>
          <a:sy n="54" d="100"/>
        </p:scale>
        <p:origin x="16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c:v>
                </c:pt>
              </c:strCache>
            </c:strRef>
          </c:tx>
          <c:spPr>
            <a:solidFill>
              <a:schemeClr val="accent1"/>
            </a:solidFill>
            <a:ln>
              <a:noFill/>
            </a:ln>
            <a:effectLst/>
          </c:spPr>
          <c:invertIfNegative val="0"/>
          <c:cat>
            <c:strRef>
              <c:f>Sheet1!$A$2:$A$3</c:f>
              <c:strCache>
                <c:ptCount val="2"/>
                <c:pt idx="0">
                  <c:v>Osprey Housing</c:v>
                </c:pt>
                <c:pt idx="1">
                  <c:v>Scottish Average</c:v>
                </c:pt>
              </c:strCache>
            </c:strRef>
          </c:cat>
          <c:val>
            <c:numRef>
              <c:f>Sheet1!$B$2:$B$3</c:f>
              <c:numCache>
                <c:formatCode>General</c:formatCode>
                <c:ptCount val="2"/>
                <c:pt idx="0">
                  <c:v>91.73</c:v>
                </c:pt>
                <c:pt idx="1">
                  <c:v>87</c:v>
                </c:pt>
              </c:numCache>
            </c:numRef>
          </c:val>
          <c:extLst>
            <c:ext xmlns:c16="http://schemas.microsoft.com/office/drawing/2014/chart" uri="{C3380CC4-5D6E-409C-BE32-E72D297353CC}">
              <c16:uniqueId val="{00000000-766A-4C7F-84DB-6C53779F64AF}"/>
            </c:ext>
          </c:extLst>
        </c:ser>
        <c:ser>
          <c:idx val="1"/>
          <c:order val="1"/>
          <c:tx>
            <c:strRef>
              <c:f>Sheet1!$C$1</c:f>
              <c:strCache>
                <c:ptCount val="1"/>
                <c:pt idx="0">
                  <c:v>Feel informed</c:v>
                </c:pt>
              </c:strCache>
            </c:strRef>
          </c:tx>
          <c:spPr>
            <a:solidFill>
              <a:schemeClr val="accent2"/>
            </a:solidFill>
            <a:ln>
              <a:noFill/>
            </a:ln>
            <a:effectLst/>
          </c:spPr>
          <c:invertIfNegative val="0"/>
          <c:cat>
            <c:strRef>
              <c:f>Sheet1!$A$2:$A$3</c:f>
              <c:strCache>
                <c:ptCount val="2"/>
                <c:pt idx="0">
                  <c:v>Osprey Housing</c:v>
                </c:pt>
                <c:pt idx="1">
                  <c:v>Scottish Average</c:v>
                </c:pt>
              </c:strCache>
            </c:strRef>
          </c:cat>
          <c:val>
            <c:numRef>
              <c:f>Sheet1!$C$2:$C$3</c:f>
              <c:numCache>
                <c:formatCode>General</c:formatCode>
                <c:ptCount val="2"/>
                <c:pt idx="0">
                  <c:v>91.24</c:v>
                </c:pt>
                <c:pt idx="1">
                  <c:v>91</c:v>
                </c:pt>
              </c:numCache>
            </c:numRef>
          </c:val>
          <c:extLst>
            <c:ext xmlns:c16="http://schemas.microsoft.com/office/drawing/2014/chart" uri="{C3380CC4-5D6E-409C-BE32-E72D297353CC}">
              <c16:uniqueId val="{00000001-766A-4C7F-84DB-6C53779F64AF}"/>
            </c:ext>
          </c:extLst>
        </c:ser>
        <c:ser>
          <c:idx val="2"/>
          <c:order val="2"/>
          <c:tx>
            <c:strRef>
              <c:f>Sheet1!$D$1</c:f>
              <c:strCache>
                <c:ptCount val="1"/>
                <c:pt idx="0">
                  <c:v>Opportunities to participate</c:v>
                </c:pt>
              </c:strCache>
            </c:strRef>
          </c:tx>
          <c:spPr>
            <a:solidFill>
              <a:schemeClr val="accent3"/>
            </a:solidFill>
            <a:ln>
              <a:noFill/>
            </a:ln>
            <a:effectLst/>
          </c:spPr>
          <c:invertIfNegative val="0"/>
          <c:cat>
            <c:strRef>
              <c:f>Sheet1!$A$2:$A$3</c:f>
              <c:strCache>
                <c:ptCount val="2"/>
                <c:pt idx="0">
                  <c:v>Osprey Housing</c:v>
                </c:pt>
                <c:pt idx="1">
                  <c:v>Scottish Average</c:v>
                </c:pt>
              </c:strCache>
            </c:strRef>
          </c:cat>
          <c:val>
            <c:numRef>
              <c:f>Sheet1!$D$2:$D$3</c:f>
              <c:numCache>
                <c:formatCode>General</c:formatCode>
                <c:ptCount val="2"/>
                <c:pt idx="0">
                  <c:v>84.86</c:v>
                </c:pt>
                <c:pt idx="1">
                  <c:v>88</c:v>
                </c:pt>
              </c:numCache>
            </c:numRef>
          </c:val>
          <c:extLst>
            <c:ext xmlns:c16="http://schemas.microsoft.com/office/drawing/2014/chart" uri="{C3380CC4-5D6E-409C-BE32-E72D297353CC}">
              <c16:uniqueId val="{00000002-766A-4C7F-84DB-6C53779F64AF}"/>
            </c:ext>
          </c:extLst>
        </c:ser>
        <c:dLbls>
          <c:showLegendKey val="0"/>
          <c:showVal val="0"/>
          <c:showCatName val="0"/>
          <c:showSerName val="0"/>
          <c:showPercent val="0"/>
          <c:showBubbleSize val="0"/>
        </c:dLbls>
        <c:gapWidth val="219"/>
        <c:overlap val="-27"/>
        <c:axId val="628729599"/>
        <c:axId val="628728767"/>
      </c:barChart>
      <c:catAx>
        <c:axId val="62872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8728767"/>
        <c:crosses val="autoZero"/>
        <c:auto val="1"/>
        <c:lblAlgn val="ctr"/>
        <c:lblOffset val="100"/>
        <c:noMultiLvlLbl val="0"/>
      </c:catAx>
      <c:valAx>
        <c:axId val="628728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872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687641265018471E-2"/>
          <c:y val="0.10094001556974314"/>
          <c:w val="0.90453283153189823"/>
          <c:h val="0.46918264986389263"/>
        </c:manualLayout>
      </c:layout>
      <c:barChart>
        <c:barDir val="col"/>
        <c:grouping val="clustered"/>
        <c:varyColors val="0"/>
        <c:ser>
          <c:idx val="0"/>
          <c:order val="0"/>
          <c:tx>
            <c:strRef>
              <c:f>Sheet1!$B$1</c:f>
              <c:strCache>
                <c:ptCount val="1"/>
                <c:pt idx="0">
                  <c:v>Average relet days</c:v>
                </c:pt>
              </c:strCache>
            </c:strRef>
          </c:tx>
          <c:spPr>
            <a:solidFill>
              <a:schemeClr val="accent2"/>
            </a:solidFill>
            <a:ln>
              <a:noFill/>
            </a:ln>
            <a:effectLst/>
          </c:spPr>
          <c:invertIfNegative val="0"/>
          <c:dPt>
            <c:idx val="5"/>
            <c:invertIfNegative val="0"/>
            <c:bubble3D val="0"/>
            <c:spPr>
              <a:solidFill>
                <a:schemeClr val="accent1"/>
              </a:solidFill>
              <a:ln>
                <a:noFill/>
              </a:ln>
              <a:effectLst/>
            </c:spPr>
            <c:extLst>
              <c:ext xmlns:c16="http://schemas.microsoft.com/office/drawing/2014/chart" uri="{C3380CC4-5D6E-409C-BE32-E72D297353CC}">
                <c16:uniqueId val="{00000001-BCBD-4295-9003-A8D0A2026608}"/>
              </c:ext>
            </c:extLst>
          </c:dPt>
          <c:cat>
            <c:strRef>
              <c:f>Sheet1!$A$2:$A$7</c:f>
              <c:strCache>
                <c:ptCount val="6"/>
                <c:pt idx="0">
                  <c:v>Scottish Avg</c:v>
                </c:pt>
                <c:pt idx="1">
                  <c:v>Angus Housing Association Ltd</c:v>
                </c:pt>
                <c:pt idx="2">
                  <c:v>Castlehill Housing Association Ltd</c:v>
                </c:pt>
                <c:pt idx="3">
                  <c:v>Grampian Housing Association Ltd</c:v>
                </c:pt>
                <c:pt idx="4">
                  <c:v>Langstane Housing Association Ltd</c:v>
                </c:pt>
                <c:pt idx="5">
                  <c:v>Osprey Housing Ltd</c:v>
                </c:pt>
              </c:strCache>
            </c:strRef>
          </c:cat>
          <c:val>
            <c:numRef>
              <c:f>Sheet1!$B$2:$B$7</c:f>
              <c:numCache>
                <c:formatCode>General</c:formatCode>
                <c:ptCount val="6"/>
                <c:pt idx="0">
                  <c:v>55.6</c:v>
                </c:pt>
                <c:pt idx="1">
                  <c:v>20.399999999999999</c:v>
                </c:pt>
                <c:pt idx="2">
                  <c:v>113.1</c:v>
                </c:pt>
                <c:pt idx="3">
                  <c:v>39.299999999999997</c:v>
                </c:pt>
                <c:pt idx="4">
                  <c:v>87.5</c:v>
                </c:pt>
                <c:pt idx="5">
                  <c:v>31.1</c:v>
                </c:pt>
              </c:numCache>
            </c:numRef>
          </c:val>
          <c:extLst>
            <c:ext xmlns:c16="http://schemas.microsoft.com/office/drawing/2014/chart" uri="{C3380CC4-5D6E-409C-BE32-E72D297353CC}">
              <c16:uniqueId val="{00000000-3464-484E-8DCD-246971E33767}"/>
            </c:ext>
          </c:extLst>
        </c:ser>
        <c:dLbls>
          <c:showLegendKey val="0"/>
          <c:showVal val="0"/>
          <c:showCatName val="0"/>
          <c:showSerName val="0"/>
          <c:showPercent val="0"/>
          <c:showBubbleSize val="0"/>
        </c:dLbls>
        <c:gapWidth val="219"/>
        <c:overlap val="-27"/>
        <c:axId val="1347435967"/>
        <c:axId val="1347438879"/>
      </c:barChart>
      <c:catAx>
        <c:axId val="134743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347438879"/>
        <c:crosses val="autoZero"/>
        <c:auto val="1"/>
        <c:lblAlgn val="ctr"/>
        <c:lblOffset val="100"/>
        <c:noMultiLvlLbl val="0"/>
      </c:catAx>
      <c:valAx>
        <c:axId val="1347438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743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Graphical user interface&#10;&#10;Description automatically generated with medium confidence">
            <a:extLst>
              <a:ext uri="{FF2B5EF4-FFF2-40B4-BE49-F238E27FC236}">
                <a16:creationId xmlns:a16="http://schemas.microsoft.com/office/drawing/2014/main" id="{B4967D08-6010-FB3F-254C-585B34C937C9}"/>
              </a:ext>
            </a:extLst>
          </p:cNvPr>
          <p:cNvPicPr>
            <a:picLocks noChangeAspect="1"/>
          </p:cNvPicPr>
          <p:nvPr userDrawn="1"/>
        </p:nvPicPr>
        <p:blipFill>
          <a:blip r:embed="rId2"/>
          <a:stretch>
            <a:fillRect/>
          </a:stretch>
        </p:blipFill>
        <p:spPr>
          <a:xfrm>
            <a:off x="0" y="3670300"/>
            <a:ext cx="9144000" cy="3187700"/>
          </a:xfrm>
          <a:prstGeom prst="rect">
            <a:avLst/>
          </a:prstGeom>
        </p:spPr>
      </p:pic>
      <p:sp>
        <p:nvSpPr>
          <p:cNvPr id="2" name="Title 1"/>
          <p:cNvSpPr>
            <a:spLocks noGrp="1"/>
          </p:cNvSpPr>
          <p:nvPr>
            <p:ph type="ctrTitle"/>
          </p:nvPr>
        </p:nvSpPr>
        <p:spPr>
          <a:xfrm>
            <a:off x="685800" y="2022753"/>
            <a:ext cx="7772400" cy="1487210"/>
          </a:xfrm>
        </p:spPr>
        <p:txBody>
          <a:bodyPr anchor="b">
            <a:normAutofit/>
          </a:bodyPr>
          <a:lstStyle>
            <a:lvl1pPr algn="l">
              <a:defRPr sz="4400">
                <a:solidFill>
                  <a:schemeClr val="tx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85800" y="3670300"/>
            <a:ext cx="6858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24C68B84-2E1B-F449-A449-8856BBD68328}"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FE09B-27C4-2D4D-9BF7-F5F13E214C91}" type="slidenum">
              <a:rPr lang="en-US" smtClean="0"/>
              <a:t>‹#›</a:t>
            </a:fld>
            <a:endParaRPr lang="en-US"/>
          </a:p>
        </p:txBody>
      </p:sp>
      <p:pic>
        <p:nvPicPr>
          <p:cNvPr id="14" name="Picture 13" descr="Logo, company name&#10;&#10;Description automatically generated">
            <a:extLst>
              <a:ext uri="{FF2B5EF4-FFF2-40B4-BE49-F238E27FC236}">
                <a16:creationId xmlns:a16="http://schemas.microsoft.com/office/drawing/2014/main" id="{B100623F-9F98-9DC8-7C3E-6688B1F330AE}"/>
              </a:ext>
            </a:extLst>
          </p:cNvPr>
          <p:cNvPicPr>
            <a:picLocks noChangeAspect="1"/>
          </p:cNvPicPr>
          <p:nvPr userDrawn="1"/>
        </p:nvPicPr>
        <p:blipFill>
          <a:blip r:embed="rId3"/>
          <a:stretch>
            <a:fillRect/>
          </a:stretch>
        </p:blipFill>
        <p:spPr>
          <a:xfrm>
            <a:off x="0" y="-9247"/>
            <a:ext cx="3467100" cy="2032000"/>
          </a:xfrm>
          <a:prstGeom prst="rect">
            <a:avLst/>
          </a:prstGeom>
        </p:spPr>
      </p:pic>
    </p:spTree>
    <p:extLst>
      <p:ext uri="{BB962C8B-B14F-4D97-AF65-F5344CB8AC3E}">
        <p14:creationId xmlns:p14="http://schemas.microsoft.com/office/powerpoint/2010/main" val="318073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7569-413F-BBF4-475B-5B2BF70801C8}"/>
              </a:ext>
            </a:extLst>
          </p:cNvPr>
          <p:cNvSpPr>
            <a:spLocks noGrp="1"/>
          </p:cNvSpPr>
          <p:nvPr>
            <p:ph type="ctrTitle"/>
          </p:nvPr>
        </p:nvSpPr>
        <p:spPr>
          <a:xfrm>
            <a:off x="1143000" y="1122363"/>
            <a:ext cx="6858000" cy="2387600"/>
          </a:xfrm>
        </p:spPr>
        <p:txBody>
          <a:bodyPr anchor="b"/>
          <a:lstStyle>
            <a:lvl1pPr algn="ctr">
              <a:defRPr sz="6000">
                <a:solidFill>
                  <a:schemeClr val="tx2"/>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E582411-6A21-B2ED-95CA-C31E0E86FC12}"/>
              </a:ext>
            </a:extLst>
          </p:cNvPr>
          <p:cNvSpPr>
            <a:spLocks noGrp="1"/>
          </p:cNvSpPr>
          <p:nvPr>
            <p:ph type="subTitle" idx="1"/>
          </p:nvPr>
        </p:nvSpPr>
        <p:spPr>
          <a:xfrm>
            <a:off x="1143000" y="3602038"/>
            <a:ext cx="6858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3A9940F1-6D0E-AC46-979F-A3F07C4868B2}"/>
              </a:ext>
            </a:extLst>
          </p:cNvPr>
          <p:cNvSpPr>
            <a:spLocks noGrp="1"/>
          </p:cNvSpPr>
          <p:nvPr>
            <p:ph type="dt" sz="half" idx="10"/>
          </p:nvPr>
        </p:nvSpPr>
        <p:spPr/>
        <p:txBody>
          <a:bodyPr/>
          <a:lstStyle/>
          <a:p>
            <a:fld id="{101B4F7B-7C86-3845-BBA1-9BD9B92358B1}" type="datetimeFigureOut">
              <a:rPr lang="en-US" smtClean="0"/>
              <a:t>9/25/2023</a:t>
            </a:fld>
            <a:endParaRPr lang="en-US"/>
          </a:p>
        </p:txBody>
      </p:sp>
      <p:sp>
        <p:nvSpPr>
          <p:cNvPr id="5" name="Footer Placeholder 4">
            <a:extLst>
              <a:ext uri="{FF2B5EF4-FFF2-40B4-BE49-F238E27FC236}">
                <a16:creationId xmlns:a16="http://schemas.microsoft.com/office/drawing/2014/main" id="{07FDE49F-B431-9787-C9BF-C6E0C9EBD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94DB0-5B97-D041-42EE-A327DB31CEA8}"/>
              </a:ext>
            </a:extLst>
          </p:cNvPr>
          <p:cNvSpPr>
            <a:spLocks noGrp="1"/>
          </p:cNvSpPr>
          <p:nvPr>
            <p:ph type="sldNum" sz="quarter" idx="12"/>
          </p:nvPr>
        </p:nvSpPr>
        <p:spPr/>
        <p:txBody>
          <a:bodyPr/>
          <a:lstStyle/>
          <a:p>
            <a:fld id="{54D37E81-45F6-DE42-9013-BEB7F0879B01}" type="slidenum">
              <a:rPr lang="en-US" smtClean="0"/>
              <a:t>‹#›</a:t>
            </a:fld>
            <a:endParaRPr lang="en-US"/>
          </a:p>
        </p:txBody>
      </p:sp>
      <p:pic>
        <p:nvPicPr>
          <p:cNvPr id="7" name="Picture 6" descr="Osprey making a difference every day">
            <a:extLst>
              <a:ext uri="{FF2B5EF4-FFF2-40B4-BE49-F238E27FC236}">
                <a16:creationId xmlns:a16="http://schemas.microsoft.com/office/drawing/2014/main" id="{370B4D5E-6ABE-A9D5-045D-D2F0DC5F43C5}"/>
              </a:ext>
            </a:extLst>
          </p:cNvPr>
          <p:cNvPicPr>
            <a:picLocks noChangeAspect="1"/>
          </p:cNvPicPr>
          <p:nvPr userDrawn="1"/>
        </p:nvPicPr>
        <p:blipFill>
          <a:blip r:embed="rId2"/>
          <a:stretch>
            <a:fillRect/>
          </a:stretch>
        </p:blipFill>
        <p:spPr>
          <a:xfrm>
            <a:off x="0" y="5575300"/>
            <a:ext cx="9144000" cy="1282700"/>
          </a:xfrm>
          <a:prstGeom prst="rect">
            <a:avLst/>
          </a:prstGeom>
        </p:spPr>
      </p:pic>
      <p:pic>
        <p:nvPicPr>
          <p:cNvPr id="8" name="Picture 7" descr="Logo, company name&#10;&#10;Description automatically generated">
            <a:extLst>
              <a:ext uri="{FF2B5EF4-FFF2-40B4-BE49-F238E27FC236}">
                <a16:creationId xmlns:a16="http://schemas.microsoft.com/office/drawing/2014/main" id="{44EF1C38-F4D3-914F-B690-C6D2D49DD38A}"/>
              </a:ext>
            </a:extLst>
          </p:cNvPr>
          <p:cNvPicPr>
            <a:picLocks noChangeAspect="1"/>
          </p:cNvPicPr>
          <p:nvPr userDrawn="1"/>
        </p:nvPicPr>
        <p:blipFill>
          <a:blip r:embed="rId3"/>
          <a:stretch>
            <a:fillRect/>
          </a:stretch>
        </p:blipFill>
        <p:spPr>
          <a:xfrm>
            <a:off x="7376288" y="0"/>
            <a:ext cx="1767711" cy="985839"/>
          </a:xfrm>
          <a:prstGeom prst="rect">
            <a:avLst/>
          </a:prstGeom>
        </p:spPr>
      </p:pic>
    </p:spTree>
    <p:extLst>
      <p:ext uri="{BB962C8B-B14F-4D97-AF65-F5344CB8AC3E}">
        <p14:creationId xmlns:p14="http://schemas.microsoft.com/office/powerpoint/2010/main" val="388189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582411-6A21-B2ED-95CA-C31E0E86FC12}"/>
              </a:ext>
            </a:extLst>
          </p:cNvPr>
          <p:cNvSpPr>
            <a:spLocks noGrp="1"/>
          </p:cNvSpPr>
          <p:nvPr>
            <p:ph type="subTitle" idx="1"/>
          </p:nvPr>
        </p:nvSpPr>
        <p:spPr>
          <a:xfrm>
            <a:off x="1143000" y="3602038"/>
            <a:ext cx="6858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3A9940F1-6D0E-AC46-979F-A3F07C4868B2}"/>
              </a:ext>
            </a:extLst>
          </p:cNvPr>
          <p:cNvSpPr>
            <a:spLocks noGrp="1"/>
          </p:cNvSpPr>
          <p:nvPr>
            <p:ph type="dt" sz="half" idx="10"/>
          </p:nvPr>
        </p:nvSpPr>
        <p:spPr/>
        <p:txBody>
          <a:bodyPr/>
          <a:lstStyle/>
          <a:p>
            <a:fld id="{101B4F7B-7C86-3845-BBA1-9BD9B92358B1}" type="datetimeFigureOut">
              <a:rPr lang="en-US" smtClean="0"/>
              <a:t>9/25/2023</a:t>
            </a:fld>
            <a:endParaRPr lang="en-US"/>
          </a:p>
        </p:txBody>
      </p:sp>
      <p:sp>
        <p:nvSpPr>
          <p:cNvPr id="5" name="Footer Placeholder 4">
            <a:extLst>
              <a:ext uri="{FF2B5EF4-FFF2-40B4-BE49-F238E27FC236}">
                <a16:creationId xmlns:a16="http://schemas.microsoft.com/office/drawing/2014/main" id="{07FDE49F-B431-9787-C9BF-C6E0C9EBD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94DB0-5B97-D041-42EE-A327DB31CEA8}"/>
              </a:ext>
            </a:extLst>
          </p:cNvPr>
          <p:cNvSpPr>
            <a:spLocks noGrp="1"/>
          </p:cNvSpPr>
          <p:nvPr>
            <p:ph type="sldNum" sz="quarter" idx="12"/>
          </p:nvPr>
        </p:nvSpPr>
        <p:spPr/>
        <p:txBody>
          <a:bodyPr/>
          <a:lstStyle/>
          <a:p>
            <a:fld id="{54D37E81-45F6-DE42-9013-BEB7F0879B01}" type="slidenum">
              <a:rPr lang="en-US" smtClean="0"/>
              <a:t>‹#›</a:t>
            </a:fld>
            <a:endParaRPr lang="en-US"/>
          </a:p>
        </p:txBody>
      </p:sp>
      <p:pic>
        <p:nvPicPr>
          <p:cNvPr id="10" name="Picture 9" descr="Timeline&#10;&#10;Description automatically generated with medium confidence">
            <a:extLst>
              <a:ext uri="{FF2B5EF4-FFF2-40B4-BE49-F238E27FC236}">
                <a16:creationId xmlns:a16="http://schemas.microsoft.com/office/drawing/2014/main" id="{BDB1D795-52F1-5F53-4C31-2A5735EDD777}"/>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00188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68B84-2E1B-F449-A449-8856BBD68328}" type="datetimeFigureOut">
              <a:rPr lang="en-US" smtClean="0"/>
              <a:t>9/25/2023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FE09B-27C4-2D4D-9BF7-F5F13E214C91}" type="slidenum">
              <a:rPr lang="en-US" smtClean="0"/>
              <a:t>‹#›</a:t>
            </a:fld>
            <a:endParaRPr lang="en-US"/>
          </a:p>
        </p:txBody>
      </p:sp>
    </p:spTree>
    <p:extLst>
      <p:ext uri="{BB962C8B-B14F-4D97-AF65-F5344CB8AC3E}">
        <p14:creationId xmlns:p14="http://schemas.microsoft.com/office/powerpoint/2010/main" val="91089441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132AD3-B61C-CF23-8819-95D4562C4B4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C42A2BB-8A79-ED20-82B3-CD92006E1C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15A3616-403E-4A43-F433-C0B4BF7639C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B4F7B-7C86-3845-BBA1-9BD9B92358B1}" type="datetimeFigureOut">
              <a:rPr lang="en-US" smtClean="0"/>
              <a:t>9/25/2023</a:t>
            </a:fld>
            <a:endParaRPr lang="en-US"/>
          </a:p>
        </p:txBody>
      </p:sp>
      <p:sp>
        <p:nvSpPr>
          <p:cNvPr id="5" name="Footer Placeholder 4">
            <a:extLst>
              <a:ext uri="{FF2B5EF4-FFF2-40B4-BE49-F238E27FC236}">
                <a16:creationId xmlns:a16="http://schemas.microsoft.com/office/drawing/2014/main" id="{E17536BB-AF7B-B710-7ACE-3E6303EC30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81D560-15C9-9F08-FBB9-5828E6A760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37E81-45F6-DE42-9013-BEB7F0879B01}" type="slidenum">
              <a:rPr lang="en-US" smtClean="0"/>
              <a:t>‹#›</a:t>
            </a:fld>
            <a:endParaRPr lang="en-US"/>
          </a:p>
        </p:txBody>
      </p:sp>
    </p:spTree>
    <p:extLst>
      <p:ext uri="{BB962C8B-B14F-4D97-AF65-F5344CB8AC3E}">
        <p14:creationId xmlns:p14="http://schemas.microsoft.com/office/powerpoint/2010/main" val="11016964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132AD3-B61C-CF23-8819-95D4562C4B4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C42A2BB-8A79-ED20-82B3-CD92006E1C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15A3616-403E-4A43-F433-C0B4BF7639C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B4F7B-7C86-3845-BBA1-9BD9B92358B1}" type="datetimeFigureOut">
              <a:rPr lang="en-US" smtClean="0"/>
              <a:t>9/25/2023</a:t>
            </a:fld>
            <a:endParaRPr lang="en-US"/>
          </a:p>
        </p:txBody>
      </p:sp>
      <p:sp>
        <p:nvSpPr>
          <p:cNvPr id="5" name="Footer Placeholder 4">
            <a:extLst>
              <a:ext uri="{FF2B5EF4-FFF2-40B4-BE49-F238E27FC236}">
                <a16:creationId xmlns:a16="http://schemas.microsoft.com/office/drawing/2014/main" id="{E17536BB-AF7B-B710-7ACE-3E6303EC30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81D560-15C9-9F08-FBB9-5828E6A760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37E81-45F6-DE42-9013-BEB7F0879B01}" type="slidenum">
              <a:rPr lang="en-US" smtClean="0"/>
              <a:t>‹#›</a:t>
            </a:fld>
            <a:endParaRPr lang="en-US"/>
          </a:p>
        </p:txBody>
      </p:sp>
    </p:spTree>
    <p:extLst>
      <p:ext uri="{BB962C8B-B14F-4D97-AF65-F5344CB8AC3E}">
        <p14:creationId xmlns:p14="http://schemas.microsoft.com/office/powerpoint/2010/main" val="72962808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acebook.com/groups/OTRA.Onlin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6BBF-1450-8E5D-30DB-3BA504D09832}"/>
              </a:ext>
            </a:extLst>
          </p:cNvPr>
          <p:cNvSpPr>
            <a:spLocks noGrp="1"/>
          </p:cNvSpPr>
          <p:nvPr>
            <p:ph type="ctrTitle"/>
          </p:nvPr>
        </p:nvSpPr>
        <p:spPr>
          <a:xfrm>
            <a:off x="685800" y="2022753"/>
            <a:ext cx="7772400" cy="1003476"/>
          </a:xfrm>
        </p:spPr>
        <p:txBody>
          <a:bodyPr/>
          <a:lstStyle/>
          <a:p>
            <a:pPr algn="ctr"/>
            <a:r>
              <a:rPr lang="en-GB" b="1" dirty="0"/>
              <a:t>2023 Tenants report</a:t>
            </a:r>
            <a:endParaRPr lang="en-US" b="1" dirty="0"/>
          </a:p>
        </p:txBody>
      </p:sp>
      <p:sp>
        <p:nvSpPr>
          <p:cNvPr id="3" name="Subtitle 2">
            <a:extLst>
              <a:ext uri="{FF2B5EF4-FFF2-40B4-BE49-F238E27FC236}">
                <a16:creationId xmlns:a16="http://schemas.microsoft.com/office/drawing/2014/main" id="{E54AAD75-65EC-5603-809B-29180A827FB2}"/>
              </a:ext>
            </a:extLst>
          </p:cNvPr>
          <p:cNvSpPr>
            <a:spLocks noGrp="1"/>
          </p:cNvSpPr>
          <p:nvPr>
            <p:ph type="subTitle" idx="1"/>
          </p:nvPr>
        </p:nvSpPr>
        <p:spPr>
          <a:xfrm>
            <a:off x="1143000" y="3286402"/>
            <a:ext cx="6858000" cy="1239157"/>
          </a:xfrm>
        </p:spPr>
        <p:txBody>
          <a:bodyPr/>
          <a:lstStyle/>
          <a:p>
            <a:pPr algn="ctr"/>
            <a:r>
              <a:rPr lang="en-GB" dirty="0"/>
              <a:t>A report on our performance on the Scottish Social Housing Charter</a:t>
            </a:r>
          </a:p>
          <a:p>
            <a:pPr algn="ctr"/>
            <a:endParaRPr lang="en-US" dirty="0"/>
          </a:p>
        </p:txBody>
      </p:sp>
    </p:spTree>
    <p:extLst>
      <p:ext uri="{BB962C8B-B14F-4D97-AF65-F5344CB8AC3E}">
        <p14:creationId xmlns:p14="http://schemas.microsoft.com/office/powerpoint/2010/main" val="106604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5434-0F97-55E9-7D05-56688757FBDF}"/>
              </a:ext>
            </a:extLst>
          </p:cNvPr>
          <p:cNvSpPr>
            <a:spLocks noGrp="1"/>
          </p:cNvSpPr>
          <p:nvPr>
            <p:ph type="ctrTitle"/>
          </p:nvPr>
        </p:nvSpPr>
        <p:spPr>
          <a:xfrm>
            <a:off x="1143000" y="1122363"/>
            <a:ext cx="3037114" cy="3406094"/>
          </a:xfrm>
        </p:spPr>
        <p:txBody>
          <a:bodyPr/>
          <a:lstStyle/>
          <a:p>
            <a:r>
              <a:rPr lang="en-GB" dirty="0"/>
              <a:t>Access to Housing</a:t>
            </a:r>
          </a:p>
        </p:txBody>
      </p:sp>
      <p:pic>
        <p:nvPicPr>
          <p:cNvPr id="6" name="Picture 5">
            <a:extLst>
              <a:ext uri="{FF2B5EF4-FFF2-40B4-BE49-F238E27FC236}">
                <a16:creationId xmlns:a16="http://schemas.microsoft.com/office/drawing/2014/main" id="{E6628F35-080E-03B3-3357-8E3AB477A11B}"/>
              </a:ext>
            </a:extLst>
          </p:cNvPr>
          <p:cNvPicPr>
            <a:picLocks noChangeAspect="1"/>
          </p:cNvPicPr>
          <p:nvPr/>
        </p:nvPicPr>
        <p:blipFill>
          <a:blip r:embed="rId2"/>
          <a:stretch>
            <a:fillRect/>
          </a:stretch>
        </p:blipFill>
        <p:spPr>
          <a:xfrm>
            <a:off x="4821064" y="1747054"/>
            <a:ext cx="3037114" cy="3363891"/>
          </a:xfrm>
          <a:prstGeom prst="rect">
            <a:avLst/>
          </a:prstGeom>
        </p:spPr>
      </p:pic>
    </p:spTree>
    <p:extLst>
      <p:ext uri="{BB962C8B-B14F-4D97-AF65-F5344CB8AC3E}">
        <p14:creationId xmlns:p14="http://schemas.microsoft.com/office/powerpoint/2010/main" val="2958639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8673F83-11FC-26C9-4573-0AF73CA91A4B}"/>
              </a:ext>
            </a:extLst>
          </p:cNvPr>
          <p:cNvGraphicFramePr/>
          <p:nvPr>
            <p:extLst>
              <p:ext uri="{D42A27DB-BD31-4B8C-83A1-F6EECF244321}">
                <p14:modId xmlns:p14="http://schemas.microsoft.com/office/powerpoint/2010/main" val="1569183330"/>
              </p:ext>
            </p:extLst>
          </p:nvPr>
        </p:nvGraphicFramePr>
        <p:xfrm>
          <a:off x="335280" y="1568532"/>
          <a:ext cx="5529943" cy="488768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DDCD3227-F44C-E366-3781-8D8673A96AF9}"/>
              </a:ext>
            </a:extLst>
          </p:cNvPr>
          <p:cNvSpPr txBox="1"/>
          <p:nvPr/>
        </p:nvSpPr>
        <p:spPr>
          <a:xfrm>
            <a:off x="6043749" y="1185402"/>
            <a:ext cx="2664823" cy="4801314"/>
          </a:xfrm>
          <a:prstGeom prst="rect">
            <a:avLst/>
          </a:prstGeom>
          <a:noFill/>
        </p:spPr>
        <p:txBody>
          <a:bodyPr wrap="square" rtlCol="0">
            <a:spAutoFit/>
          </a:bodyPr>
          <a:lstStyle/>
          <a:p>
            <a:r>
              <a:rPr lang="en-GB" dirty="0">
                <a:solidFill>
                  <a:schemeClr val="tx2"/>
                </a:solidFill>
              </a:rPr>
              <a:t>The average time to relet properties is significantly below the Scottish average. Osprey has also performed well against local benchmarks.</a:t>
            </a:r>
          </a:p>
          <a:p>
            <a:endParaRPr lang="en-GB" dirty="0">
              <a:solidFill>
                <a:schemeClr val="tx2"/>
              </a:solidFill>
            </a:endParaRPr>
          </a:p>
          <a:p>
            <a:r>
              <a:rPr lang="en-GB" dirty="0">
                <a:solidFill>
                  <a:schemeClr val="tx2"/>
                </a:solidFill>
              </a:rPr>
              <a:t>Having quick turnaround times enables us to house those who require alternative housing quickly and efficiently, benefiting our customers and maximising our income.</a:t>
            </a:r>
          </a:p>
          <a:p>
            <a:endParaRPr lang="en-GB" dirty="0"/>
          </a:p>
          <a:p>
            <a:endParaRPr lang="en-GB" dirty="0"/>
          </a:p>
        </p:txBody>
      </p:sp>
    </p:spTree>
    <p:extLst>
      <p:ext uri="{BB962C8B-B14F-4D97-AF65-F5344CB8AC3E}">
        <p14:creationId xmlns:p14="http://schemas.microsoft.com/office/powerpoint/2010/main" val="399340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CD3227-F44C-E366-3781-8D8673A96AF9}"/>
              </a:ext>
            </a:extLst>
          </p:cNvPr>
          <p:cNvSpPr txBox="1"/>
          <p:nvPr/>
        </p:nvSpPr>
        <p:spPr>
          <a:xfrm>
            <a:off x="462347" y="554503"/>
            <a:ext cx="4287783" cy="5909310"/>
          </a:xfrm>
          <a:prstGeom prst="rect">
            <a:avLst/>
          </a:prstGeom>
          <a:noFill/>
        </p:spPr>
        <p:txBody>
          <a:bodyPr wrap="square" rtlCol="0">
            <a:spAutoFit/>
          </a:bodyPr>
          <a:lstStyle/>
          <a:p>
            <a:r>
              <a:rPr lang="en-GB" dirty="0">
                <a:solidFill>
                  <a:schemeClr val="tx2"/>
                </a:solidFill>
              </a:rPr>
              <a:t>Osprey </a:t>
            </a:r>
            <a:r>
              <a:rPr lang="en-GB" b="0" i="0" dirty="0">
                <a:solidFill>
                  <a:schemeClr val="tx2"/>
                </a:solidFill>
                <a:effectLst/>
              </a:rPr>
              <a:t>maintain our own choice based lettings system ‘These Homes’ which we allocate properties through, including all internal transfer. We also work in partnership with Aberdeenshire, Moray and Aberdeen City Councils, with whom we take direct nominations for our properties.</a:t>
            </a:r>
          </a:p>
          <a:p>
            <a:endParaRPr lang="en-GB" dirty="0">
              <a:solidFill>
                <a:schemeClr val="tx2"/>
              </a:solidFill>
            </a:endParaRPr>
          </a:p>
          <a:p>
            <a:r>
              <a:rPr lang="en-GB" dirty="0">
                <a:solidFill>
                  <a:schemeClr val="tx2"/>
                </a:solidFill>
              </a:rPr>
              <a:t>We work hard to make the best use of stock by allocating homes to applicants who either have specific needs or property size requirements. By utilising ‘These Homes’ we have enabled applicants to have more choice in where they want to live and the type of property that they wish to live in.</a:t>
            </a:r>
          </a:p>
          <a:p>
            <a:endParaRPr lang="en-GB" dirty="0">
              <a:solidFill>
                <a:schemeClr val="tx2"/>
              </a:solidFill>
            </a:endParaRPr>
          </a:p>
          <a:p>
            <a:r>
              <a:rPr lang="en-GB" dirty="0">
                <a:solidFill>
                  <a:schemeClr val="tx2"/>
                </a:solidFill>
              </a:rPr>
              <a:t>We remain committed to providing 50% of all vacant properties to homeless applicants.</a:t>
            </a:r>
          </a:p>
        </p:txBody>
      </p:sp>
      <p:graphicFrame>
        <p:nvGraphicFramePr>
          <p:cNvPr id="3" name="Table 2">
            <a:extLst>
              <a:ext uri="{FF2B5EF4-FFF2-40B4-BE49-F238E27FC236}">
                <a16:creationId xmlns:a16="http://schemas.microsoft.com/office/drawing/2014/main" id="{551C60B4-5BFB-19C7-B6FF-8A23FD2507C7}"/>
              </a:ext>
            </a:extLst>
          </p:cNvPr>
          <p:cNvGraphicFramePr>
            <a:graphicFrameLocks noGrp="1"/>
          </p:cNvGraphicFramePr>
          <p:nvPr>
            <p:extLst>
              <p:ext uri="{D42A27DB-BD31-4B8C-83A1-F6EECF244321}">
                <p14:modId xmlns:p14="http://schemas.microsoft.com/office/powerpoint/2010/main" val="3720694448"/>
              </p:ext>
            </p:extLst>
          </p:nvPr>
        </p:nvGraphicFramePr>
        <p:xfrm>
          <a:off x="4845134" y="1092531"/>
          <a:ext cx="3586347" cy="4405744"/>
        </p:xfrm>
        <a:graphic>
          <a:graphicData uri="http://schemas.openxmlformats.org/drawingml/2006/table">
            <a:tbl>
              <a:tblPr firstRow="1" bandRow="1">
                <a:tableStyleId>{5C22544A-7EE6-4342-B048-85BDC9FD1C3A}</a:tableStyleId>
              </a:tblPr>
              <a:tblGrid>
                <a:gridCol w="2066768">
                  <a:extLst>
                    <a:ext uri="{9D8B030D-6E8A-4147-A177-3AD203B41FA5}">
                      <a16:colId xmlns:a16="http://schemas.microsoft.com/office/drawing/2014/main" val="704436889"/>
                    </a:ext>
                  </a:extLst>
                </a:gridCol>
                <a:gridCol w="1519579">
                  <a:extLst>
                    <a:ext uri="{9D8B030D-6E8A-4147-A177-3AD203B41FA5}">
                      <a16:colId xmlns:a16="http://schemas.microsoft.com/office/drawing/2014/main" val="379342795"/>
                    </a:ext>
                  </a:extLst>
                </a:gridCol>
              </a:tblGrid>
              <a:tr h="867160">
                <a:tc>
                  <a:txBody>
                    <a:bodyPr/>
                    <a:lstStyle/>
                    <a:p>
                      <a:r>
                        <a:rPr lang="en-GB" dirty="0"/>
                        <a:t>Method of allocation</a:t>
                      </a:r>
                    </a:p>
                  </a:txBody>
                  <a:tcPr/>
                </a:tc>
                <a:tc>
                  <a:txBody>
                    <a:bodyPr/>
                    <a:lstStyle/>
                    <a:p>
                      <a:r>
                        <a:rPr lang="en-GB" dirty="0">
                          <a:solidFill>
                            <a:schemeClr val="bg1"/>
                          </a:solidFill>
                        </a:rPr>
                        <a:t>Total</a:t>
                      </a:r>
                    </a:p>
                  </a:txBody>
                  <a:tcPr/>
                </a:tc>
                <a:extLst>
                  <a:ext uri="{0D108BD9-81ED-4DB2-BD59-A6C34878D82A}">
                    <a16:rowId xmlns:a16="http://schemas.microsoft.com/office/drawing/2014/main" val="137349675"/>
                  </a:ext>
                </a:extLst>
              </a:tr>
              <a:tr h="749632">
                <a:tc>
                  <a:txBody>
                    <a:bodyPr/>
                    <a:lstStyle/>
                    <a:p>
                      <a:pPr algn="l" fontAlgn="ctr"/>
                      <a:r>
                        <a:rPr lang="en-GB" sz="2000" b="1" i="0" u="none" strike="noStrike" dirty="0">
                          <a:solidFill>
                            <a:srgbClr val="2E9AA2"/>
                          </a:solidFill>
                          <a:effectLst/>
                          <a:latin typeface="Calibri" panose="020F0502020204030204" pitchFamily="34" charset="0"/>
                        </a:rPr>
                        <a:t>Homeless applicants</a:t>
                      </a:r>
                    </a:p>
                  </a:txBody>
                  <a:tcPr marL="6350" marR="6350" marT="6350" marB="0" anchor="ctr"/>
                </a:tc>
                <a:tc>
                  <a:txBody>
                    <a:bodyPr/>
                    <a:lstStyle/>
                    <a:p>
                      <a:pPr algn="ctr" fontAlgn="b"/>
                      <a:r>
                        <a:rPr lang="en-GB" sz="2000" b="1" i="0" u="none" strike="noStrike" dirty="0">
                          <a:solidFill>
                            <a:srgbClr val="2E9AA2"/>
                          </a:solidFill>
                          <a:effectLst/>
                          <a:latin typeface="Calibri" panose="020F0502020204030204" pitchFamily="34" charset="0"/>
                        </a:rPr>
                        <a:t>37.1%</a:t>
                      </a:r>
                    </a:p>
                  </a:txBody>
                  <a:tcPr marL="6350" marR="6350" marT="6350" marB="0" anchor="b"/>
                </a:tc>
                <a:extLst>
                  <a:ext uri="{0D108BD9-81ED-4DB2-BD59-A6C34878D82A}">
                    <a16:rowId xmlns:a16="http://schemas.microsoft.com/office/drawing/2014/main" val="131619537"/>
                  </a:ext>
                </a:extLst>
              </a:tr>
              <a:tr h="644844">
                <a:tc>
                  <a:txBody>
                    <a:bodyPr/>
                    <a:lstStyle/>
                    <a:p>
                      <a:pPr algn="l" fontAlgn="ctr"/>
                      <a:r>
                        <a:rPr lang="en-GB" sz="2000" b="1" i="0" u="none" strike="noStrike">
                          <a:solidFill>
                            <a:srgbClr val="2E9AA2"/>
                          </a:solidFill>
                          <a:effectLst/>
                          <a:latin typeface="Calibri" panose="020F0502020204030204" pitchFamily="34" charset="0"/>
                        </a:rPr>
                        <a:t>These Homes</a:t>
                      </a:r>
                    </a:p>
                  </a:txBody>
                  <a:tcPr marL="6350" marR="6350" marT="6350" marB="0" anchor="ctr"/>
                </a:tc>
                <a:tc>
                  <a:txBody>
                    <a:bodyPr/>
                    <a:lstStyle/>
                    <a:p>
                      <a:pPr algn="ctr" fontAlgn="b"/>
                      <a:r>
                        <a:rPr lang="en-GB" sz="2000" b="1" i="0" u="none" strike="noStrike" dirty="0">
                          <a:solidFill>
                            <a:srgbClr val="2E9AA2"/>
                          </a:solidFill>
                          <a:effectLst/>
                          <a:latin typeface="Calibri" panose="020F0502020204030204" pitchFamily="34" charset="0"/>
                        </a:rPr>
                        <a:t>25.4%</a:t>
                      </a:r>
                    </a:p>
                  </a:txBody>
                  <a:tcPr marL="6350" marR="6350" marT="6350" marB="0" anchor="b"/>
                </a:tc>
                <a:extLst>
                  <a:ext uri="{0D108BD9-81ED-4DB2-BD59-A6C34878D82A}">
                    <a16:rowId xmlns:a16="http://schemas.microsoft.com/office/drawing/2014/main" val="1968019476"/>
                  </a:ext>
                </a:extLst>
              </a:tr>
              <a:tr h="749632">
                <a:tc>
                  <a:txBody>
                    <a:bodyPr/>
                    <a:lstStyle/>
                    <a:p>
                      <a:pPr algn="l" fontAlgn="ctr"/>
                      <a:r>
                        <a:rPr lang="en-GB" sz="2000" b="1" i="0" u="none" strike="noStrike">
                          <a:solidFill>
                            <a:srgbClr val="2E9AA2"/>
                          </a:solidFill>
                          <a:effectLst/>
                          <a:latin typeface="Calibri" panose="020F0502020204030204" pitchFamily="34" charset="0"/>
                        </a:rPr>
                        <a:t>Council nominations </a:t>
                      </a:r>
                    </a:p>
                  </a:txBody>
                  <a:tcPr marL="6350" marR="6350" marT="6350" marB="0" anchor="ctr"/>
                </a:tc>
                <a:tc>
                  <a:txBody>
                    <a:bodyPr/>
                    <a:lstStyle/>
                    <a:p>
                      <a:pPr algn="ctr" fontAlgn="b"/>
                      <a:r>
                        <a:rPr lang="en-GB" sz="2000" b="1" i="0" u="none" strike="noStrike" dirty="0">
                          <a:solidFill>
                            <a:srgbClr val="2E9AA2"/>
                          </a:solidFill>
                          <a:effectLst/>
                          <a:latin typeface="Calibri" panose="020F0502020204030204" pitchFamily="34" charset="0"/>
                        </a:rPr>
                        <a:t>24.2%</a:t>
                      </a:r>
                    </a:p>
                  </a:txBody>
                  <a:tcPr marL="6350" marR="6350" marT="6350" marB="0" anchor="b"/>
                </a:tc>
                <a:extLst>
                  <a:ext uri="{0D108BD9-81ED-4DB2-BD59-A6C34878D82A}">
                    <a16:rowId xmlns:a16="http://schemas.microsoft.com/office/drawing/2014/main" val="4287612211"/>
                  </a:ext>
                </a:extLst>
              </a:tr>
              <a:tr h="644844">
                <a:tc>
                  <a:txBody>
                    <a:bodyPr/>
                    <a:lstStyle/>
                    <a:p>
                      <a:pPr algn="l" fontAlgn="ctr"/>
                      <a:r>
                        <a:rPr lang="en-GB" sz="2000" b="1" i="0" u="none" strike="noStrike">
                          <a:solidFill>
                            <a:srgbClr val="2E9AA2"/>
                          </a:solidFill>
                          <a:effectLst/>
                          <a:latin typeface="Calibri" panose="020F0502020204030204" pitchFamily="34" charset="0"/>
                        </a:rPr>
                        <a:t>Internal transfers</a:t>
                      </a:r>
                    </a:p>
                  </a:txBody>
                  <a:tcPr marL="6350" marR="6350" marT="6350" marB="0" anchor="ctr"/>
                </a:tc>
                <a:tc>
                  <a:txBody>
                    <a:bodyPr/>
                    <a:lstStyle/>
                    <a:p>
                      <a:pPr algn="ctr" fontAlgn="b"/>
                      <a:r>
                        <a:rPr lang="en-GB" sz="2000" b="1" i="0" u="none" strike="noStrike" dirty="0">
                          <a:solidFill>
                            <a:srgbClr val="2E9AA2"/>
                          </a:solidFill>
                          <a:effectLst/>
                          <a:latin typeface="Calibri" panose="020F0502020204030204" pitchFamily="34" charset="0"/>
                        </a:rPr>
                        <a:t>10.8%</a:t>
                      </a:r>
                    </a:p>
                  </a:txBody>
                  <a:tcPr marL="6350" marR="6350" marT="6350" marB="0" anchor="b"/>
                </a:tc>
                <a:extLst>
                  <a:ext uri="{0D108BD9-81ED-4DB2-BD59-A6C34878D82A}">
                    <a16:rowId xmlns:a16="http://schemas.microsoft.com/office/drawing/2014/main" val="1298095108"/>
                  </a:ext>
                </a:extLst>
              </a:tr>
              <a:tr h="749632">
                <a:tc>
                  <a:txBody>
                    <a:bodyPr/>
                    <a:lstStyle/>
                    <a:p>
                      <a:pPr algn="l" fontAlgn="ctr"/>
                      <a:r>
                        <a:rPr lang="en-GB" sz="2000" b="1" i="0" u="none" strike="noStrike" dirty="0">
                          <a:solidFill>
                            <a:srgbClr val="2E9AA2"/>
                          </a:solidFill>
                          <a:effectLst/>
                          <a:latin typeface="Calibri" panose="020F0502020204030204" pitchFamily="34" charset="0"/>
                        </a:rPr>
                        <a:t>Very sheltered housing</a:t>
                      </a:r>
                    </a:p>
                  </a:txBody>
                  <a:tcPr marL="6350" marR="6350" marT="6350" marB="0" anchor="ctr"/>
                </a:tc>
                <a:tc>
                  <a:txBody>
                    <a:bodyPr/>
                    <a:lstStyle/>
                    <a:p>
                      <a:pPr algn="ctr" fontAlgn="b"/>
                      <a:r>
                        <a:rPr lang="en-GB" sz="2000" b="1" i="0" u="none" strike="noStrike" dirty="0">
                          <a:solidFill>
                            <a:srgbClr val="2E9AA2"/>
                          </a:solidFill>
                          <a:effectLst/>
                          <a:latin typeface="Calibri" panose="020F0502020204030204" pitchFamily="34" charset="0"/>
                        </a:rPr>
                        <a:t>2.5%</a:t>
                      </a:r>
                    </a:p>
                  </a:txBody>
                  <a:tcPr marL="6350" marR="6350" marT="6350" marB="0" anchor="b"/>
                </a:tc>
                <a:extLst>
                  <a:ext uri="{0D108BD9-81ED-4DB2-BD59-A6C34878D82A}">
                    <a16:rowId xmlns:a16="http://schemas.microsoft.com/office/drawing/2014/main" val="444778175"/>
                  </a:ext>
                </a:extLst>
              </a:tr>
            </a:tbl>
          </a:graphicData>
        </a:graphic>
      </p:graphicFrame>
    </p:spTree>
    <p:extLst>
      <p:ext uri="{BB962C8B-B14F-4D97-AF65-F5344CB8AC3E}">
        <p14:creationId xmlns:p14="http://schemas.microsoft.com/office/powerpoint/2010/main" val="66388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37A3-E277-B3B5-0495-BB281B9E7460}"/>
              </a:ext>
            </a:extLst>
          </p:cNvPr>
          <p:cNvSpPr>
            <a:spLocks noGrp="1"/>
          </p:cNvSpPr>
          <p:nvPr>
            <p:ph type="ctrTitle"/>
          </p:nvPr>
        </p:nvSpPr>
        <p:spPr>
          <a:xfrm>
            <a:off x="1142999" y="220398"/>
            <a:ext cx="6858000" cy="932068"/>
          </a:xfrm>
        </p:spPr>
        <p:txBody>
          <a:bodyPr/>
          <a:lstStyle/>
          <a:p>
            <a:r>
              <a:rPr lang="en-GB" dirty="0"/>
              <a:t>From our CEO</a:t>
            </a:r>
          </a:p>
        </p:txBody>
      </p:sp>
      <p:sp>
        <p:nvSpPr>
          <p:cNvPr id="4" name="TextBox 3">
            <a:extLst>
              <a:ext uri="{FF2B5EF4-FFF2-40B4-BE49-F238E27FC236}">
                <a16:creationId xmlns:a16="http://schemas.microsoft.com/office/drawing/2014/main" id="{61CE63C1-CDEE-1C9D-5751-9F0A0AD26B29}"/>
              </a:ext>
            </a:extLst>
          </p:cNvPr>
          <p:cNvSpPr txBox="1"/>
          <p:nvPr/>
        </p:nvSpPr>
        <p:spPr>
          <a:xfrm>
            <a:off x="427511" y="1366222"/>
            <a:ext cx="8288977" cy="5072542"/>
          </a:xfrm>
          <a:prstGeom prst="rect">
            <a:avLst/>
          </a:prstGeom>
          <a:noFill/>
        </p:spPr>
        <p:txBody>
          <a:bodyPr wrap="square" rtlCol="0">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 am pleased to be sharing with you the performance outcomes for Osprey for the 2022-23 year.  Despite a continuing challenging operating environment the team have continued to put tenants first and achieve strong performance across the range of indicators.</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At a time when the cost of living continues to rise, putting household finances under real pressure we will continue to focus on affordability and supporting our tenants as best we can going forward.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Managing our void performance and arrears directly impact on our income and how we can efficiently and effectively manage the organisation to ensure we continue to invest in our properties through our repairs service, capital improvements and energy efficiency investments.  Therefore, our performance being consistently strong across the range of performance indicators is particularly vital to how we can improve your homes.</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We continue to review how we operate and how our teams deliver services to our tenants, the engagement of OTRA and the social media tenant group is invaluable to this process.  We need to hear your views and constructive feedback to be able to meaningfully ensure we meet tenants needs and priorities now and in the future”.</a:t>
            </a:r>
          </a:p>
          <a:p>
            <a:pPr>
              <a:lnSpc>
                <a:spcPct val="107000"/>
              </a:lnSpc>
              <a:spcAft>
                <a:spcPts val="800"/>
              </a:spcAft>
            </a:pPr>
            <a:r>
              <a:rPr lang="en-GB" sz="1600" kern="100" dirty="0">
                <a:latin typeface="Calibri" panose="020F0502020204030204" pitchFamily="34" charset="0"/>
                <a:ea typeface="Calibri" panose="020F0502020204030204" pitchFamily="34" charset="0"/>
                <a:cs typeface="Times New Roman" panose="02020603050405020304" pitchFamily="18" charset="0"/>
              </a:rPr>
              <a:t>Stacy Angus</a:t>
            </a:r>
          </a:p>
          <a:p>
            <a:pPr>
              <a:lnSpc>
                <a:spcPct val="107000"/>
              </a:lnSpc>
              <a:spcAft>
                <a:spcPts val="800"/>
              </a:spcAft>
            </a:pPr>
            <a:r>
              <a:rPr lang="en-GB" sz="1600" kern="100" dirty="0">
                <a:latin typeface="Calibri" panose="020F0502020204030204" pitchFamily="34" charset="0"/>
                <a:ea typeface="Calibri" panose="020F0502020204030204" pitchFamily="34" charset="0"/>
                <a:cs typeface="Times New Roman" panose="02020603050405020304" pitchFamily="18" charset="0"/>
              </a:rPr>
              <a:t>CEO</a:t>
            </a:r>
          </a:p>
        </p:txBody>
      </p:sp>
    </p:spTree>
    <p:extLst>
      <p:ext uri="{BB962C8B-B14F-4D97-AF65-F5344CB8AC3E}">
        <p14:creationId xmlns:p14="http://schemas.microsoft.com/office/powerpoint/2010/main" val="427008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93F3-6F8A-EDE9-E69F-08A97644B0AA}"/>
              </a:ext>
            </a:extLst>
          </p:cNvPr>
          <p:cNvSpPr>
            <a:spLocks noGrp="1"/>
          </p:cNvSpPr>
          <p:nvPr>
            <p:ph type="ctrTitle"/>
          </p:nvPr>
        </p:nvSpPr>
        <p:spPr>
          <a:xfrm>
            <a:off x="1143000" y="1122363"/>
            <a:ext cx="6858000" cy="1326923"/>
          </a:xfrm>
        </p:spPr>
        <p:txBody>
          <a:bodyPr>
            <a:normAutofit/>
          </a:bodyPr>
          <a:lstStyle/>
          <a:p>
            <a:r>
              <a:rPr lang="en-GB" sz="3600" dirty="0"/>
              <a:t>Help us to shape the services that we deliver!</a:t>
            </a:r>
          </a:p>
        </p:txBody>
      </p:sp>
      <p:sp>
        <p:nvSpPr>
          <p:cNvPr id="3" name="Subtitle 2">
            <a:extLst>
              <a:ext uri="{FF2B5EF4-FFF2-40B4-BE49-F238E27FC236}">
                <a16:creationId xmlns:a16="http://schemas.microsoft.com/office/drawing/2014/main" id="{8EF2D787-816F-9391-3E00-8E8B743F7CBC}"/>
              </a:ext>
            </a:extLst>
          </p:cNvPr>
          <p:cNvSpPr>
            <a:spLocks noGrp="1"/>
          </p:cNvSpPr>
          <p:nvPr>
            <p:ph type="subTitle" idx="1"/>
          </p:nvPr>
        </p:nvSpPr>
        <p:spPr>
          <a:xfrm>
            <a:off x="1143000" y="2623457"/>
            <a:ext cx="6858000" cy="2634343"/>
          </a:xfrm>
        </p:spPr>
        <p:txBody>
          <a:bodyPr>
            <a:normAutofit fontScale="70000" lnSpcReduction="20000"/>
          </a:bodyPr>
          <a:lstStyle/>
          <a:p>
            <a:r>
              <a:rPr lang="en-GB" dirty="0"/>
              <a:t>There are a number of ways to get involved with Osprey. If you would like to be involved in future decisions around how we deliver our services to you be it in person or online then please get in touch, we would love to hear from you!</a:t>
            </a:r>
          </a:p>
          <a:p>
            <a:endParaRPr lang="en-GB" dirty="0"/>
          </a:p>
          <a:p>
            <a:r>
              <a:rPr lang="en-GB" dirty="0"/>
              <a:t>Follow us on Facebook;</a:t>
            </a:r>
          </a:p>
          <a:p>
            <a:r>
              <a:rPr lang="en-GB" dirty="0">
                <a:hlinkClick r:id="rId2"/>
              </a:rPr>
              <a:t>Osprey Tenants &amp; Residents Association (OTRA) | Facebook</a:t>
            </a:r>
            <a:endParaRPr lang="en-GB" dirty="0"/>
          </a:p>
          <a:p>
            <a:endParaRPr lang="en-GB" dirty="0"/>
          </a:p>
          <a:p>
            <a:r>
              <a:rPr lang="en-GB" dirty="0"/>
              <a:t>Or use the contact information on the back page of this document to get in touch.</a:t>
            </a:r>
          </a:p>
        </p:txBody>
      </p:sp>
    </p:spTree>
    <p:extLst>
      <p:ext uri="{BB962C8B-B14F-4D97-AF65-F5344CB8AC3E}">
        <p14:creationId xmlns:p14="http://schemas.microsoft.com/office/powerpoint/2010/main" val="4088705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6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41FC-AC22-CA89-6516-E4E3F8C77083}"/>
              </a:ext>
            </a:extLst>
          </p:cNvPr>
          <p:cNvSpPr>
            <a:spLocks noGrp="1"/>
          </p:cNvSpPr>
          <p:nvPr>
            <p:ph type="ctrTitle"/>
          </p:nvPr>
        </p:nvSpPr>
        <p:spPr>
          <a:xfrm>
            <a:off x="1143000" y="2242456"/>
            <a:ext cx="6858000" cy="3167743"/>
          </a:xfrm>
        </p:spPr>
        <p:txBody>
          <a:bodyPr>
            <a:normAutofit/>
          </a:bodyPr>
          <a:lstStyle/>
          <a:p>
            <a:r>
              <a:rPr lang="en-GB" sz="2800" dirty="0"/>
              <a:t>This report is created with Osprey tenants to share our performance over the previous reporting year. Enabling you to understand how our performance compares to the Scottish average and that of our local peers.</a:t>
            </a:r>
            <a:br>
              <a:rPr lang="en-GB" sz="2400" dirty="0"/>
            </a:br>
            <a:endParaRPr lang="en-GB" sz="2400" dirty="0"/>
          </a:p>
        </p:txBody>
      </p:sp>
      <p:pic>
        <p:nvPicPr>
          <p:cNvPr id="4" name="Picture 3">
            <a:extLst>
              <a:ext uri="{FF2B5EF4-FFF2-40B4-BE49-F238E27FC236}">
                <a16:creationId xmlns:a16="http://schemas.microsoft.com/office/drawing/2014/main" id="{52C9B115-CFC5-5703-8A8C-89623E1FA71D}"/>
              </a:ext>
            </a:extLst>
          </p:cNvPr>
          <p:cNvPicPr>
            <a:picLocks noChangeAspect="1"/>
          </p:cNvPicPr>
          <p:nvPr/>
        </p:nvPicPr>
        <p:blipFill>
          <a:blip r:embed="rId2"/>
          <a:stretch>
            <a:fillRect/>
          </a:stretch>
        </p:blipFill>
        <p:spPr>
          <a:xfrm>
            <a:off x="2334985" y="100641"/>
            <a:ext cx="4474029" cy="3056216"/>
          </a:xfrm>
          <a:prstGeom prst="rect">
            <a:avLst/>
          </a:prstGeom>
        </p:spPr>
      </p:pic>
    </p:spTree>
    <p:extLst>
      <p:ext uri="{BB962C8B-B14F-4D97-AF65-F5344CB8AC3E}">
        <p14:creationId xmlns:p14="http://schemas.microsoft.com/office/powerpoint/2010/main" val="128243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6793FEE-924D-BD8F-ED5E-7C1CE4A17DD5}"/>
              </a:ext>
            </a:extLst>
          </p:cNvPr>
          <p:cNvSpPr/>
          <p:nvPr/>
        </p:nvSpPr>
        <p:spPr>
          <a:xfrm>
            <a:off x="348343" y="420982"/>
            <a:ext cx="3940629" cy="5551714"/>
          </a:xfrm>
          <a:prstGeom prst="roundRect">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itle 5">
            <a:extLst>
              <a:ext uri="{FF2B5EF4-FFF2-40B4-BE49-F238E27FC236}">
                <a16:creationId xmlns:a16="http://schemas.microsoft.com/office/drawing/2014/main" id="{8B1A2131-49FE-7CB3-9BC5-09C9424D1310}"/>
              </a:ext>
            </a:extLst>
          </p:cNvPr>
          <p:cNvSpPr>
            <a:spLocks noGrp="1"/>
          </p:cNvSpPr>
          <p:nvPr>
            <p:ph type="ctrTitle"/>
          </p:nvPr>
        </p:nvSpPr>
        <p:spPr>
          <a:xfrm>
            <a:off x="424543" y="522514"/>
            <a:ext cx="3788230" cy="5348651"/>
          </a:xfrm>
        </p:spPr>
        <p:txBody>
          <a:bodyPr>
            <a:noAutofit/>
          </a:bodyPr>
          <a:lstStyle/>
          <a:p>
            <a:r>
              <a:rPr lang="en-US" sz="1800" b="1" dirty="0"/>
              <a:t>OTRA says…</a:t>
            </a:r>
            <a:br>
              <a:rPr lang="en-US" sz="1800" b="1" dirty="0"/>
            </a:br>
            <a:br>
              <a:rPr lang="en-US" sz="1800" dirty="0"/>
            </a:br>
            <a:r>
              <a:rPr lang="en-US" sz="1800" dirty="0"/>
              <a:t>“OTRA continue meet on a monthly basis as we review organisational matters and performance reports to ensure that tenants are receiving the best possible service and value for money. </a:t>
            </a:r>
            <a:br>
              <a:rPr lang="en-US" sz="1800" dirty="0"/>
            </a:br>
            <a:br>
              <a:rPr lang="en-US" sz="1800" dirty="0"/>
            </a:br>
            <a:r>
              <a:rPr lang="en-US" sz="1800" dirty="0"/>
              <a:t>OTRA play a vital role in ensuring that the tenants are at the heart of all decisions as we work with Osprey staff to improve the services being offered.</a:t>
            </a:r>
            <a:br>
              <a:rPr lang="en-US" sz="1800" dirty="0"/>
            </a:br>
            <a:br>
              <a:rPr lang="en-US" sz="1800" dirty="0"/>
            </a:br>
            <a:r>
              <a:rPr lang="en-US" sz="1800" dirty="0"/>
              <a:t>We are actively looking for new members to join OTRA. Please contact Osprey if you wish to get involved in shaping the services that we receive”.</a:t>
            </a:r>
          </a:p>
        </p:txBody>
      </p:sp>
      <p:sp>
        <p:nvSpPr>
          <p:cNvPr id="7" name="Subtitle 6">
            <a:extLst>
              <a:ext uri="{FF2B5EF4-FFF2-40B4-BE49-F238E27FC236}">
                <a16:creationId xmlns:a16="http://schemas.microsoft.com/office/drawing/2014/main" id="{D271BED8-A08E-C709-CAC3-66672A9B4AFA}"/>
              </a:ext>
            </a:extLst>
          </p:cNvPr>
          <p:cNvSpPr>
            <a:spLocks noGrp="1"/>
          </p:cNvSpPr>
          <p:nvPr>
            <p:ph type="subTitle" idx="1"/>
          </p:nvPr>
        </p:nvSpPr>
        <p:spPr>
          <a:xfrm>
            <a:off x="4931228" y="3643343"/>
            <a:ext cx="3679371" cy="2227822"/>
          </a:xfrm>
        </p:spPr>
        <p:txBody>
          <a:bodyPr>
            <a:normAutofit fontScale="92500" lnSpcReduction="20000"/>
          </a:bodyPr>
          <a:lstStyle/>
          <a:p>
            <a:pPr algn="l"/>
            <a:r>
              <a:rPr lang="en-US" sz="1500" b="1" dirty="0" err="1"/>
              <a:t>Aberdeenshire</a:t>
            </a:r>
            <a:r>
              <a:rPr lang="en-US" sz="1500" b="1" dirty="0"/>
              <a:t>;</a:t>
            </a:r>
          </a:p>
          <a:p>
            <a:pPr algn="l"/>
            <a:r>
              <a:rPr lang="en-US" sz="1500" dirty="0"/>
              <a:t>1119 General needs properties</a:t>
            </a:r>
          </a:p>
          <a:p>
            <a:pPr algn="l"/>
            <a:r>
              <a:rPr lang="en-US" sz="1500" dirty="0"/>
              <a:t>14 Specially adapted supported units</a:t>
            </a:r>
          </a:p>
          <a:p>
            <a:pPr algn="l"/>
            <a:r>
              <a:rPr lang="en-US" sz="1500" b="1" dirty="0"/>
              <a:t>Moray;</a:t>
            </a:r>
          </a:p>
          <a:p>
            <a:pPr algn="l"/>
            <a:r>
              <a:rPr lang="en-US" sz="1500" dirty="0"/>
              <a:t>563 General needs properties</a:t>
            </a:r>
          </a:p>
          <a:p>
            <a:pPr algn="l"/>
            <a:r>
              <a:rPr lang="en-US" sz="1500" dirty="0"/>
              <a:t>4 Supported units</a:t>
            </a:r>
          </a:p>
          <a:p>
            <a:pPr algn="l"/>
            <a:r>
              <a:rPr lang="en-US" sz="1500" b="1" dirty="0"/>
              <a:t>Aberdeen City;</a:t>
            </a:r>
          </a:p>
          <a:p>
            <a:pPr algn="l"/>
            <a:r>
              <a:rPr lang="en-US" sz="1500" dirty="0"/>
              <a:t>87 General needs properties</a:t>
            </a:r>
          </a:p>
          <a:p>
            <a:pPr algn="l"/>
            <a:endParaRPr lang="en-US" sz="1200" dirty="0"/>
          </a:p>
          <a:p>
            <a:endParaRPr lang="en-US" dirty="0"/>
          </a:p>
          <a:p>
            <a:endParaRPr lang="en-US" dirty="0"/>
          </a:p>
        </p:txBody>
      </p:sp>
      <p:pic>
        <p:nvPicPr>
          <p:cNvPr id="3" name="Picture 2" descr="A map of the country&#10;&#10;Description automatically generated">
            <a:extLst>
              <a:ext uri="{FF2B5EF4-FFF2-40B4-BE49-F238E27FC236}">
                <a16:creationId xmlns:a16="http://schemas.microsoft.com/office/drawing/2014/main" id="{70C10BE7-C9F2-3DAC-9A4C-78553DD49279}"/>
              </a:ext>
            </a:extLst>
          </p:cNvPr>
          <p:cNvPicPr>
            <a:picLocks noChangeAspect="1"/>
          </p:cNvPicPr>
          <p:nvPr/>
        </p:nvPicPr>
        <p:blipFill>
          <a:blip r:embed="rId2"/>
          <a:stretch>
            <a:fillRect/>
          </a:stretch>
        </p:blipFill>
        <p:spPr>
          <a:xfrm>
            <a:off x="4365172" y="986835"/>
            <a:ext cx="4042558" cy="2586101"/>
          </a:xfrm>
          <a:prstGeom prst="rect">
            <a:avLst/>
          </a:prstGeom>
        </p:spPr>
      </p:pic>
    </p:spTree>
    <p:extLst>
      <p:ext uri="{BB962C8B-B14F-4D97-AF65-F5344CB8AC3E}">
        <p14:creationId xmlns:p14="http://schemas.microsoft.com/office/powerpoint/2010/main" val="371395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47B7-3103-94FA-7874-DE3742E428FB}"/>
              </a:ext>
            </a:extLst>
          </p:cNvPr>
          <p:cNvSpPr>
            <a:spLocks noGrp="1"/>
          </p:cNvSpPr>
          <p:nvPr>
            <p:ph type="ctrTitle"/>
          </p:nvPr>
        </p:nvSpPr>
        <p:spPr>
          <a:xfrm>
            <a:off x="283029" y="1393371"/>
            <a:ext cx="5050971" cy="2677886"/>
          </a:xfrm>
        </p:spPr>
        <p:txBody>
          <a:bodyPr>
            <a:normAutofit/>
          </a:bodyPr>
          <a:lstStyle/>
          <a:p>
            <a:r>
              <a:rPr lang="en-GB" sz="6500" dirty="0">
                <a:solidFill>
                  <a:schemeClr val="accent2"/>
                </a:solidFill>
              </a:rPr>
              <a:t>Tenant satisfaction</a:t>
            </a:r>
          </a:p>
        </p:txBody>
      </p:sp>
      <p:pic>
        <p:nvPicPr>
          <p:cNvPr id="4" name="Picture 3" descr="A picture containing text&#10;&#10;Description automatically generated">
            <a:extLst>
              <a:ext uri="{FF2B5EF4-FFF2-40B4-BE49-F238E27FC236}">
                <a16:creationId xmlns:a16="http://schemas.microsoft.com/office/drawing/2014/main" id="{E4EC1D2C-08BE-AC5A-CC9B-69DD4AC5D917}"/>
              </a:ext>
            </a:extLst>
          </p:cNvPr>
          <p:cNvPicPr>
            <a:picLocks noChangeAspect="1"/>
          </p:cNvPicPr>
          <p:nvPr/>
        </p:nvPicPr>
        <p:blipFill>
          <a:blip r:embed="rId2"/>
          <a:stretch>
            <a:fillRect/>
          </a:stretch>
        </p:blipFill>
        <p:spPr>
          <a:xfrm>
            <a:off x="5334000" y="1393371"/>
            <a:ext cx="2935007" cy="3564840"/>
          </a:xfrm>
          <a:prstGeom prst="rect">
            <a:avLst/>
          </a:prstGeom>
        </p:spPr>
      </p:pic>
    </p:spTree>
    <p:extLst>
      <p:ext uri="{BB962C8B-B14F-4D97-AF65-F5344CB8AC3E}">
        <p14:creationId xmlns:p14="http://schemas.microsoft.com/office/powerpoint/2010/main" val="54703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62BC24B-6272-B4B2-4451-BA6CDEED523B}"/>
              </a:ext>
            </a:extLst>
          </p:cNvPr>
          <p:cNvGraphicFramePr/>
          <p:nvPr>
            <p:extLst>
              <p:ext uri="{D42A27DB-BD31-4B8C-83A1-F6EECF244321}">
                <p14:modId xmlns:p14="http://schemas.microsoft.com/office/powerpoint/2010/main" val="4142830867"/>
              </p:ext>
            </p:extLst>
          </p:nvPr>
        </p:nvGraphicFramePr>
        <p:xfrm>
          <a:off x="4332514" y="1143001"/>
          <a:ext cx="4528457" cy="456111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FAD2CC1-3E9C-FBF2-DC9D-06B02D5D7FF0}"/>
              </a:ext>
            </a:extLst>
          </p:cNvPr>
          <p:cNvSpPr txBox="1"/>
          <p:nvPr/>
        </p:nvSpPr>
        <p:spPr>
          <a:xfrm>
            <a:off x="359229" y="485554"/>
            <a:ext cx="3973285" cy="2569934"/>
          </a:xfrm>
          <a:prstGeom prst="rect">
            <a:avLst/>
          </a:prstGeom>
          <a:noFill/>
        </p:spPr>
        <p:txBody>
          <a:bodyPr wrap="square" rtlCol="0">
            <a:spAutoFit/>
          </a:bodyPr>
          <a:lstStyle/>
          <a:p>
            <a:r>
              <a:rPr lang="en-GB" sz="2300" dirty="0">
                <a:solidFill>
                  <a:schemeClr val="accent2"/>
                </a:solidFill>
              </a:rPr>
              <a:t>Tenant satisfaction is a key indicator of how we are meeting the needs of our customers. Ospreys outcomes against each of these indicators either exceeds or meets the national average</a:t>
            </a:r>
          </a:p>
        </p:txBody>
      </p:sp>
      <p:sp>
        <p:nvSpPr>
          <p:cNvPr id="10" name="TextBox 9">
            <a:extLst>
              <a:ext uri="{FF2B5EF4-FFF2-40B4-BE49-F238E27FC236}">
                <a16:creationId xmlns:a16="http://schemas.microsoft.com/office/drawing/2014/main" id="{0D1E1866-8D6A-D28C-9C5E-56BFDF3CD686}"/>
              </a:ext>
            </a:extLst>
          </p:cNvPr>
          <p:cNvSpPr txBox="1"/>
          <p:nvPr/>
        </p:nvSpPr>
        <p:spPr>
          <a:xfrm>
            <a:off x="359229" y="3252290"/>
            <a:ext cx="3581400" cy="297132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600" b="1"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IND 1 – Satisfaction with overall service provided by their landlord</a:t>
            </a:r>
          </a:p>
          <a:p>
            <a:pPr marL="342900" lvl="0" indent="-342900">
              <a:lnSpc>
                <a:spcPct val="107000"/>
              </a:lnSpc>
              <a:buFont typeface="Symbol" panose="05050102010706020507" pitchFamily="18" charset="2"/>
              <a:buChar char=""/>
            </a:pPr>
            <a:r>
              <a:rPr lang="en-GB" sz="1600" b="1"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IND 2 – Tenants feel that their landlord is good at keeping them informed about services and decisions</a:t>
            </a:r>
          </a:p>
          <a:p>
            <a:pPr marL="342900" lvl="0" indent="-342900">
              <a:lnSpc>
                <a:spcPct val="107000"/>
              </a:lnSpc>
              <a:spcAft>
                <a:spcPts val="800"/>
              </a:spcAft>
              <a:buFont typeface="Symbol" panose="05050102010706020507" pitchFamily="18" charset="2"/>
              <a:buChar char=""/>
            </a:pPr>
            <a:r>
              <a:rPr lang="en-GB" sz="1600" b="1"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IND 3 – Opportunities given to them to participate in their landlords decision making process</a:t>
            </a:r>
          </a:p>
        </p:txBody>
      </p:sp>
    </p:spTree>
    <p:extLst>
      <p:ext uri="{BB962C8B-B14F-4D97-AF65-F5344CB8AC3E}">
        <p14:creationId xmlns:p14="http://schemas.microsoft.com/office/powerpoint/2010/main" val="91421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0972-6DD4-3123-95EC-AD9744E4F902}"/>
              </a:ext>
            </a:extLst>
          </p:cNvPr>
          <p:cNvSpPr>
            <a:spLocks noGrp="1"/>
          </p:cNvSpPr>
          <p:nvPr>
            <p:ph type="ctrTitle"/>
          </p:nvPr>
        </p:nvSpPr>
        <p:spPr>
          <a:xfrm>
            <a:off x="791934" y="1937658"/>
            <a:ext cx="4044043" cy="2416628"/>
          </a:xfrm>
        </p:spPr>
        <p:txBody>
          <a:bodyPr>
            <a:normAutofit/>
          </a:bodyPr>
          <a:lstStyle/>
          <a:p>
            <a:pPr algn="l"/>
            <a:r>
              <a:rPr lang="en-GB" sz="6500" dirty="0"/>
              <a:t>Quality of Housing</a:t>
            </a:r>
          </a:p>
        </p:txBody>
      </p:sp>
      <p:pic>
        <p:nvPicPr>
          <p:cNvPr id="4" name="Picture 3" descr="A picture containing text&#10;&#10;Description automatically generated">
            <a:extLst>
              <a:ext uri="{FF2B5EF4-FFF2-40B4-BE49-F238E27FC236}">
                <a16:creationId xmlns:a16="http://schemas.microsoft.com/office/drawing/2014/main" id="{94651F05-FE89-4B53-FD8A-C6AA25C62191}"/>
              </a:ext>
            </a:extLst>
          </p:cNvPr>
          <p:cNvPicPr>
            <a:picLocks noChangeAspect="1"/>
          </p:cNvPicPr>
          <p:nvPr/>
        </p:nvPicPr>
        <p:blipFill>
          <a:blip r:embed="rId2"/>
          <a:stretch>
            <a:fillRect/>
          </a:stretch>
        </p:blipFill>
        <p:spPr>
          <a:xfrm>
            <a:off x="4835977" y="1937658"/>
            <a:ext cx="3406576" cy="3021217"/>
          </a:xfrm>
          <a:prstGeom prst="rect">
            <a:avLst/>
          </a:prstGeom>
        </p:spPr>
      </p:pic>
    </p:spTree>
    <p:extLst>
      <p:ext uri="{BB962C8B-B14F-4D97-AF65-F5344CB8AC3E}">
        <p14:creationId xmlns:p14="http://schemas.microsoft.com/office/powerpoint/2010/main" val="188230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38ADC5-6D90-A2D2-A57F-64B446F466A5}"/>
              </a:ext>
            </a:extLst>
          </p:cNvPr>
          <p:cNvSpPr>
            <a:spLocks noGrp="1"/>
          </p:cNvSpPr>
          <p:nvPr>
            <p:ph type="subTitle" idx="1"/>
          </p:nvPr>
        </p:nvSpPr>
        <p:spPr>
          <a:xfrm>
            <a:off x="414891" y="813000"/>
            <a:ext cx="8206593" cy="1055914"/>
          </a:xfrm>
        </p:spPr>
        <p:txBody>
          <a:bodyPr>
            <a:normAutofit/>
          </a:bodyPr>
          <a:lstStyle/>
          <a:p>
            <a:r>
              <a:rPr lang="en-GB" sz="1400" dirty="0"/>
              <a:t>Osprey Housing has consistently performed well against repair indicators. This correlates against local performance and the Scottish average with outcomes being very similar. </a:t>
            </a:r>
          </a:p>
          <a:p>
            <a:r>
              <a:rPr lang="en-GB" sz="1400" dirty="0">
                <a:solidFill>
                  <a:schemeClr val="accent2"/>
                </a:solidFill>
              </a:rPr>
              <a:t>Last year Osprey invested over £1.6 Million in the renewal of kitchens, windows, doors and other components to better the quality of our existing stock.</a:t>
            </a:r>
          </a:p>
        </p:txBody>
      </p:sp>
      <p:graphicFrame>
        <p:nvGraphicFramePr>
          <p:cNvPr id="4" name="Table 3">
            <a:extLst>
              <a:ext uri="{FF2B5EF4-FFF2-40B4-BE49-F238E27FC236}">
                <a16:creationId xmlns:a16="http://schemas.microsoft.com/office/drawing/2014/main" id="{E8AF6A54-F2AC-137B-0D6A-0FA09A190AAB}"/>
              </a:ext>
            </a:extLst>
          </p:cNvPr>
          <p:cNvGraphicFramePr>
            <a:graphicFrameLocks noGrp="1"/>
          </p:cNvGraphicFramePr>
          <p:nvPr>
            <p:extLst>
              <p:ext uri="{D42A27DB-BD31-4B8C-83A1-F6EECF244321}">
                <p14:modId xmlns:p14="http://schemas.microsoft.com/office/powerpoint/2010/main" val="3127898087"/>
              </p:ext>
            </p:extLst>
          </p:nvPr>
        </p:nvGraphicFramePr>
        <p:xfrm>
          <a:off x="628650" y="1983179"/>
          <a:ext cx="7992834" cy="3752603"/>
        </p:xfrm>
        <a:graphic>
          <a:graphicData uri="http://schemas.openxmlformats.org/drawingml/2006/table">
            <a:tbl>
              <a:tblPr firstRow="1" bandRow="1">
                <a:tableStyleId>{5C22544A-7EE6-4342-B048-85BDC9FD1C3A}</a:tableStyleId>
              </a:tblPr>
              <a:tblGrid>
                <a:gridCol w="1332139">
                  <a:extLst>
                    <a:ext uri="{9D8B030D-6E8A-4147-A177-3AD203B41FA5}">
                      <a16:colId xmlns:a16="http://schemas.microsoft.com/office/drawing/2014/main" val="3032895350"/>
                    </a:ext>
                  </a:extLst>
                </a:gridCol>
                <a:gridCol w="1332139">
                  <a:extLst>
                    <a:ext uri="{9D8B030D-6E8A-4147-A177-3AD203B41FA5}">
                      <a16:colId xmlns:a16="http://schemas.microsoft.com/office/drawing/2014/main" val="677724620"/>
                    </a:ext>
                  </a:extLst>
                </a:gridCol>
                <a:gridCol w="1332139">
                  <a:extLst>
                    <a:ext uri="{9D8B030D-6E8A-4147-A177-3AD203B41FA5}">
                      <a16:colId xmlns:a16="http://schemas.microsoft.com/office/drawing/2014/main" val="682599337"/>
                    </a:ext>
                  </a:extLst>
                </a:gridCol>
                <a:gridCol w="1332139">
                  <a:extLst>
                    <a:ext uri="{9D8B030D-6E8A-4147-A177-3AD203B41FA5}">
                      <a16:colId xmlns:a16="http://schemas.microsoft.com/office/drawing/2014/main" val="345979623"/>
                    </a:ext>
                  </a:extLst>
                </a:gridCol>
                <a:gridCol w="1332139">
                  <a:extLst>
                    <a:ext uri="{9D8B030D-6E8A-4147-A177-3AD203B41FA5}">
                      <a16:colId xmlns:a16="http://schemas.microsoft.com/office/drawing/2014/main" val="1172986965"/>
                    </a:ext>
                  </a:extLst>
                </a:gridCol>
                <a:gridCol w="1332139">
                  <a:extLst>
                    <a:ext uri="{9D8B030D-6E8A-4147-A177-3AD203B41FA5}">
                      <a16:colId xmlns:a16="http://schemas.microsoft.com/office/drawing/2014/main" val="1062032041"/>
                    </a:ext>
                  </a:extLst>
                </a:gridCol>
              </a:tblGrid>
              <a:tr h="1166993">
                <a:tc>
                  <a:txBody>
                    <a:bodyPr/>
                    <a:lstStyle/>
                    <a:p>
                      <a:pPr algn="l" rtl="0" fontAlgn="ctr"/>
                      <a:r>
                        <a:rPr lang="en-GB" sz="1400" u="none" strike="noStrike" dirty="0">
                          <a:effectLst/>
                        </a:rPr>
                        <a:t>Organisation</a:t>
                      </a:r>
                      <a:endParaRPr lang="en-GB" sz="1400" b="1" i="0" u="none" strike="noStrike" dirty="0">
                        <a:solidFill>
                          <a:srgbClr val="000000"/>
                        </a:solidFill>
                        <a:effectLst/>
                        <a:latin typeface="Cambria" panose="02040503050406030204" pitchFamily="18" charset="0"/>
                      </a:endParaRPr>
                    </a:p>
                  </a:txBody>
                  <a:tcPr marL="5715" marR="5715" marT="5715" marB="0" anchor="ctr"/>
                </a:tc>
                <a:tc>
                  <a:txBody>
                    <a:bodyPr/>
                    <a:lstStyle/>
                    <a:p>
                      <a:pPr algn="ctr" rtl="0" fontAlgn="ctr"/>
                      <a:r>
                        <a:rPr lang="en-GB" sz="1400" u="none" strike="noStrike" dirty="0">
                          <a:effectLst/>
                        </a:rPr>
                        <a:t>Emergency repairs</a:t>
                      </a:r>
                      <a:endParaRPr lang="en-GB" sz="1400" b="1" i="0" u="none" strike="noStrike" dirty="0">
                        <a:solidFill>
                          <a:srgbClr val="000000"/>
                        </a:solidFill>
                        <a:effectLst/>
                        <a:latin typeface="Cambria" panose="02040503050406030204" pitchFamily="18" charset="0"/>
                      </a:endParaRPr>
                    </a:p>
                  </a:txBody>
                  <a:tcPr marL="5715" marR="5715" marT="5715" marB="0" anchor="ctr"/>
                </a:tc>
                <a:tc>
                  <a:txBody>
                    <a:bodyPr/>
                    <a:lstStyle/>
                    <a:p>
                      <a:pPr algn="ctr" rtl="0" fontAlgn="ctr"/>
                      <a:r>
                        <a:rPr lang="en-GB" sz="1400" u="none" strike="noStrike" dirty="0">
                          <a:effectLst/>
                        </a:rPr>
                        <a:t>Non emergency repairs</a:t>
                      </a:r>
                      <a:endParaRPr lang="en-GB" sz="1400" b="1" i="0" u="none" strike="noStrike" dirty="0">
                        <a:solidFill>
                          <a:srgbClr val="000000"/>
                        </a:solidFill>
                        <a:effectLst/>
                        <a:latin typeface="Cambria" panose="02040503050406030204" pitchFamily="18" charset="0"/>
                      </a:endParaRPr>
                    </a:p>
                  </a:txBody>
                  <a:tcPr marL="5715" marR="5715" marT="5715" marB="0" anchor="ctr"/>
                </a:tc>
                <a:tc>
                  <a:txBody>
                    <a:bodyPr/>
                    <a:lstStyle/>
                    <a:p>
                      <a:pPr algn="ctr" rtl="0" fontAlgn="ctr"/>
                      <a:r>
                        <a:rPr lang="en-GB" sz="1400" u="none" strike="noStrike">
                          <a:effectLst/>
                        </a:rPr>
                        <a:t>Right first time</a:t>
                      </a:r>
                      <a:endParaRPr lang="en-GB" sz="1400" b="1" i="0" u="none" strike="noStrike">
                        <a:solidFill>
                          <a:srgbClr val="000000"/>
                        </a:solidFill>
                        <a:effectLst/>
                        <a:latin typeface="Cambria" panose="02040503050406030204" pitchFamily="18" charset="0"/>
                      </a:endParaRPr>
                    </a:p>
                  </a:txBody>
                  <a:tcPr marL="5715" marR="5715" marT="5715" marB="0" anchor="ctr"/>
                </a:tc>
                <a:tc>
                  <a:txBody>
                    <a:bodyPr/>
                    <a:lstStyle/>
                    <a:p>
                      <a:pPr algn="ctr" rtl="0" fontAlgn="ctr"/>
                      <a:r>
                        <a:rPr lang="en-GB" sz="1400" u="none" strike="noStrike" dirty="0">
                          <a:effectLst/>
                        </a:rPr>
                        <a:t>Satisfaction with repairs</a:t>
                      </a:r>
                      <a:endParaRPr lang="en-GB" sz="1400" b="1" i="0" u="none" strike="noStrike" dirty="0">
                        <a:solidFill>
                          <a:srgbClr val="000000"/>
                        </a:solidFill>
                        <a:effectLst/>
                        <a:latin typeface="Cambria" panose="02040503050406030204" pitchFamily="18" charset="0"/>
                      </a:endParaRPr>
                    </a:p>
                  </a:txBody>
                  <a:tcPr marL="5715" marR="5715" marT="5715" marB="0" anchor="ctr"/>
                </a:tc>
                <a:tc>
                  <a:txBody>
                    <a:bodyPr/>
                    <a:lstStyle/>
                    <a:p>
                      <a:pPr algn="ctr" rtl="0" fontAlgn="ctr"/>
                      <a:r>
                        <a:rPr lang="en-GB" sz="1400" u="none" strike="noStrike">
                          <a:effectLst/>
                        </a:rPr>
                        <a:t>SHQS year end</a:t>
                      </a:r>
                      <a:endParaRPr lang="en-GB" sz="1400" b="1" i="0" u="none" strike="noStrike">
                        <a:solidFill>
                          <a:srgbClr val="000000"/>
                        </a:solidFill>
                        <a:effectLst/>
                        <a:latin typeface="Cambria" panose="02040503050406030204" pitchFamily="18" charset="0"/>
                      </a:endParaRPr>
                    </a:p>
                  </a:txBody>
                  <a:tcPr marL="5715" marR="5715" marT="5715" marB="0" anchor="ctr"/>
                </a:tc>
                <a:extLst>
                  <a:ext uri="{0D108BD9-81ED-4DB2-BD59-A6C34878D82A}">
                    <a16:rowId xmlns:a16="http://schemas.microsoft.com/office/drawing/2014/main" val="4226468578"/>
                  </a:ext>
                </a:extLst>
              </a:tr>
              <a:tr h="678158">
                <a:tc>
                  <a:txBody>
                    <a:bodyPr/>
                    <a:lstStyle/>
                    <a:p>
                      <a:pPr algn="l" rtl="0" fontAlgn="b"/>
                      <a:r>
                        <a:rPr lang="en-GB" sz="1400" b="1" u="none" strike="noStrike" dirty="0">
                          <a:solidFill>
                            <a:schemeClr val="tx2"/>
                          </a:solidFill>
                          <a:effectLst/>
                        </a:rPr>
                        <a:t>Osprey Housing</a:t>
                      </a:r>
                      <a:endParaRPr lang="en-GB" sz="1400" b="1" i="0" u="none" strike="noStrike" dirty="0">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dirty="0">
                          <a:solidFill>
                            <a:schemeClr val="tx2"/>
                          </a:solidFill>
                          <a:effectLst/>
                        </a:rPr>
                        <a:t>2.4 hours</a:t>
                      </a:r>
                      <a:endParaRPr lang="en-GB" sz="1400" b="1" i="0" u="none" strike="noStrike" dirty="0">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7.4 days</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95.4%</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98.8%</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97.3%</a:t>
                      </a:r>
                      <a:endParaRPr lang="en-GB" sz="1400" b="1" i="0" u="none" strike="noStrike">
                        <a:solidFill>
                          <a:schemeClr val="tx2"/>
                        </a:solidFill>
                        <a:effectLst/>
                        <a:latin typeface="Cambria" panose="02040503050406030204" pitchFamily="18" charset="0"/>
                      </a:endParaRPr>
                    </a:p>
                  </a:txBody>
                  <a:tcPr marL="5715" marR="5715" marT="5715" marB="0" anchor="b"/>
                </a:tc>
                <a:extLst>
                  <a:ext uri="{0D108BD9-81ED-4DB2-BD59-A6C34878D82A}">
                    <a16:rowId xmlns:a16="http://schemas.microsoft.com/office/drawing/2014/main" val="922666643"/>
                  </a:ext>
                </a:extLst>
              </a:tr>
              <a:tr h="669888">
                <a:tc>
                  <a:txBody>
                    <a:bodyPr/>
                    <a:lstStyle/>
                    <a:p>
                      <a:pPr algn="l" rtl="0" fontAlgn="b"/>
                      <a:r>
                        <a:rPr lang="en-GB" sz="1400" b="1" u="none" strike="noStrike">
                          <a:solidFill>
                            <a:schemeClr val="tx2"/>
                          </a:solidFill>
                          <a:effectLst/>
                        </a:rPr>
                        <a:t>Scottish average</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dirty="0">
                          <a:solidFill>
                            <a:schemeClr val="tx2"/>
                          </a:solidFill>
                          <a:effectLst/>
                        </a:rPr>
                        <a:t>4.2 hours</a:t>
                      </a:r>
                      <a:endParaRPr lang="en-GB" sz="1400" b="1" i="0" u="none" strike="noStrike" dirty="0">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dirty="0">
                          <a:solidFill>
                            <a:schemeClr val="tx2"/>
                          </a:solidFill>
                          <a:effectLst/>
                        </a:rPr>
                        <a:t>8.7 days</a:t>
                      </a:r>
                      <a:endParaRPr lang="en-GB" sz="1400" b="1" i="0" u="none" strike="noStrike" dirty="0">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87.8%</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 88.0%</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dirty="0">
                          <a:solidFill>
                            <a:schemeClr val="tx2"/>
                          </a:solidFill>
                          <a:effectLst/>
                        </a:rPr>
                        <a:t>79%</a:t>
                      </a:r>
                      <a:endParaRPr lang="en-GB" sz="1400" b="1" i="0" u="none" strike="noStrike" dirty="0">
                        <a:solidFill>
                          <a:schemeClr val="tx2"/>
                        </a:solidFill>
                        <a:effectLst/>
                        <a:latin typeface="Cambria" panose="02040503050406030204" pitchFamily="18" charset="0"/>
                      </a:endParaRPr>
                    </a:p>
                  </a:txBody>
                  <a:tcPr marL="5715" marR="5715" marT="5715" marB="0" anchor="b"/>
                </a:tc>
                <a:extLst>
                  <a:ext uri="{0D108BD9-81ED-4DB2-BD59-A6C34878D82A}">
                    <a16:rowId xmlns:a16="http://schemas.microsoft.com/office/drawing/2014/main" val="2269633401"/>
                  </a:ext>
                </a:extLst>
              </a:tr>
              <a:tr h="339079">
                <a:tc>
                  <a:txBody>
                    <a:bodyPr/>
                    <a:lstStyle/>
                    <a:p>
                      <a:pPr algn="l" rtl="0" fontAlgn="b"/>
                      <a:r>
                        <a:rPr lang="en-GB" sz="1400" b="1" u="none" strike="noStrike">
                          <a:solidFill>
                            <a:schemeClr val="tx2"/>
                          </a:solidFill>
                          <a:effectLst/>
                        </a:rPr>
                        <a:t>Angus HA</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2.2 hours</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4.3 days</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94.7%</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93.3%</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87.7%</a:t>
                      </a:r>
                      <a:endParaRPr lang="en-GB" sz="1400" b="1" i="0" u="none" strike="noStrike">
                        <a:solidFill>
                          <a:schemeClr val="tx2"/>
                        </a:solidFill>
                        <a:effectLst/>
                        <a:latin typeface="Cambria" panose="02040503050406030204" pitchFamily="18" charset="0"/>
                      </a:endParaRPr>
                    </a:p>
                  </a:txBody>
                  <a:tcPr marL="5715" marR="5715" marT="5715" marB="0" anchor="b"/>
                </a:tc>
                <a:extLst>
                  <a:ext uri="{0D108BD9-81ED-4DB2-BD59-A6C34878D82A}">
                    <a16:rowId xmlns:a16="http://schemas.microsoft.com/office/drawing/2014/main" val="3334841271"/>
                  </a:ext>
                </a:extLst>
              </a:tr>
              <a:tr h="339079">
                <a:tc>
                  <a:txBody>
                    <a:bodyPr/>
                    <a:lstStyle/>
                    <a:p>
                      <a:pPr algn="l" rtl="0" fontAlgn="b"/>
                      <a:r>
                        <a:rPr lang="en-GB" sz="1400" b="1" u="none" strike="noStrike">
                          <a:solidFill>
                            <a:schemeClr val="tx2"/>
                          </a:solidFill>
                          <a:effectLst/>
                        </a:rPr>
                        <a:t>Castlehill HA</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3.4 hours</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dirty="0">
                          <a:solidFill>
                            <a:schemeClr val="tx2"/>
                          </a:solidFill>
                          <a:effectLst/>
                        </a:rPr>
                        <a:t>6.4 days</a:t>
                      </a:r>
                      <a:endParaRPr lang="en-GB" sz="1400" b="1" i="0" u="none" strike="noStrike" dirty="0">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dirty="0">
                          <a:solidFill>
                            <a:schemeClr val="tx2"/>
                          </a:solidFill>
                          <a:effectLst/>
                        </a:rPr>
                        <a:t>88.1%</a:t>
                      </a:r>
                      <a:endParaRPr lang="en-GB" sz="1400" b="1" i="0" u="none" strike="noStrike" dirty="0">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91.3%</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99%</a:t>
                      </a:r>
                      <a:endParaRPr lang="en-GB" sz="1400" b="1" i="0" u="none" strike="noStrike">
                        <a:solidFill>
                          <a:schemeClr val="tx2"/>
                        </a:solidFill>
                        <a:effectLst/>
                        <a:latin typeface="Cambria" panose="02040503050406030204" pitchFamily="18" charset="0"/>
                      </a:endParaRPr>
                    </a:p>
                  </a:txBody>
                  <a:tcPr marL="5715" marR="5715" marT="5715" marB="0" anchor="b"/>
                </a:tc>
                <a:extLst>
                  <a:ext uri="{0D108BD9-81ED-4DB2-BD59-A6C34878D82A}">
                    <a16:rowId xmlns:a16="http://schemas.microsoft.com/office/drawing/2014/main" val="3014550738"/>
                  </a:ext>
                </a:extLst>
              </a:tr>
              <a:tr h="339079">
                <a:tc>
                  <a:txBody>
                    <a:bodyPr/>
                    <a:lstStyle/>
                    <a:p>
                      <a:pPr algn="l" rtl="0" fontAlgn="b"/>
                      <a:r>
                        <a:rPr lang="en-GB" sz="1400" b="1" u="none" strike="noStrike">
                          <a:solidFill>
                            <a:schemeClr val="tx2"/>
                          </a:solidFill>
                          <a:effectLst/>
                        </a:rPr>
                        <a:t>Grampian HA</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2.9 hours</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8.6 days</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dirty="0">
                          <a:solidFill>
                            <a:schemeClr val="tx2"/>
                          </a:solidFill>
                          <a:effectLst/>
                        </a:rPr>
                        <a:t>94.4%</a:t>
                      </a:r>
                      <a:endParaRPr lang="en-GB" sz="1400" b="1" i="0" u="none" strike="noStrike" dirty="0">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dirty="0">
                          <a:solidFill>
                            <a:schemeClr val="tx2"/>
                          </a:solidFill>
                          <a:effectLst/>
                        </a:rPr>
                        <a:t>82.8%</a:t>
                      </a:r>
                      <a:endParaRPr lang="en-GB" sz="1400" b="1" i="0" u="none" strike="noStrike" dirty="0">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81.6%</a:t>
                      </a:r>
                      <a:endParaRPr lang="en-GB" sz="1400" b="1" i="0" u="none" strike="noStrike">
                        <a:solidFill>
                          <a:schemeClr val="tx2"/>
                        </a:solidFill>
                        <a:effectLst/>
                        <a:latin typeface="Cambria" panose="02040503050406030204" pitchFamily="18" charset="0"/>
                      </a:endParaRPr>
                    </a:p>
                  </a:txBody>
                  <a:tcPr marL="5715" marR="5715" marT="5715" marB="0" anchor="b"/>
                </a:tc>
                <a:extLst>
                  <a:ext uri="{0D108BD9-81ED-4DB2-BD59-A6C34878D82A}">
                    <a16:rowId xmlns:a16="http://schemas.microsoft.com/office/drawing/2014/main" val="324942941"/>
                  </a:ext>
                </a:extLst>
              </a:tr>
              <a:tr h="220327">
                <a:tc>
                  <a:txBody>
                    <a:bodyPr/>
                    <a:lstStyle/>
                    <a:p>
                      <a:pPr algn="l" rtl="0" fontAlgn="b"/>
                      <a:r>
                        <a:rPr lang="en-GB" sz="1400" b="1" u="none" strike="noStrike">
                          <a:solidFill>
                            <a:schemeClr val="tx2"/>
                          </a:solidFill>
                          <a:effectLst/>
                        </a:rPr>
                        <a:t>Langstane HA</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3.7 hours</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7.8 days</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80.3%</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a:solidFill>
                            <a:schemeClr val="tx2"/>
                          </a:solidFill>
                          <a:effectLst/>
                        </a:rPr>
                        <a:t>74.3%</a:t>
                      </a:r>
                      <a:endParaRPr lang="en-GB" sz="1400" b="1" i="0" u="none" strike="noStrike">
                        <a:solidFill>
                          <a:schemeClr val="tx2"/>
                        </a:solidFill>
                        <a:effectLst/>
                        <a:latin typeface="Cambria" panose="02040503050406030204" pitchFamily="18" charset="0"/>
                      </a:endParaRPr>
                    </a:p>
                  </a:txBody>
                  <a:tcPr marL="5715" marR="5715" marT="5715" marB="0" anchor="b"/>
                </a:tc>
                <a:tc>
                  <a:txBody>
                    <a:bodyPr/>
                    <a:lstStyle/>
                    <a:p>
                      <a:pPr algn="ctr" rtl="0" fontAlgn="b"/>
                      <a:r>
                        <a:rPr lang="en-GB" sz="1400" b="1" u="none" strike="noStrike" dirty="0">
                          <a:solidFill>
                            <a:schemeClr val="tx2"/>
                          </a:solidFill>
                          <a:effectLst/>
                        </a:rPr>
                        <a:t>91.3%</a:t>
                      </a:r>
                      <a:endParaRPr lang="en-GB" sz="1400" b="1" i="0" u="none" strike="noStrike" dirty="0">
                        <a:solidFill>
                          <a:schemeClr val="tx2"/>
                        </a:solidFill>
                        <a:effectLst/>
                        <a:latin typeface="Cambria" panose="02040503050406030204" pitchFamily="18" charset="0"/>
                      </a:endParaRPr>
                    </a:p>
                  </a:txBody>
                  <a:tcPr marL="5715" marR="5715" marT="5715" marB="0" anchor="b"/>
                </a:tc>
                <a:extLst>
                  <a:ext uri="{0D108BD9-81ED-4DB2-BD59-A6C34878D82A}">
                    <a16:rowId xmlns:a16="http://schemas.microsoft.com/office/drawing/2014/main" val="3533056694"/>
                  </a:ext>
                </a:extLst>
              </a:tr>
            </a:tbl>
          </a:graphicData>
        </a:graphic>
      </p:graphicFrame>
    </p:spTree>
    <p:extLst>
      <p:ext uri="{BB962C8B-B14F-4D97-AF65-F5344CB8AC3E}">
        <p14:creationId xmlns:p14="http://schemas.microsoft.com/office/powerpoint/2010/main" val="68069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6058-B746-44A6-22BE-98B093351FE4}"/>
              </a:ext>
            </a:extLst>
          </p:cNvPr>
          <p:cNvSpPr>
            <a:spLocks noGrp="1"/>
          </p:cNvSpPr>
          <p:nvPr>
            <p:ph type="ctrTitle"/>
          </p:nvPr>
        </p:nvSpPr>
        <p:spPr>
          <a:xfrm>
            <a:off x="762000" y="1541461"/>
            <a:ext cx="3810000" cy="2600551"/>
          </a:xfrm>
        </p:spPr>
        <p:txBody>
          <a:bodyPr>
            <a:normAutofit/>
          </a:bodyPr>
          <a:lstStyle/>
          <a:p>
            <a:r>
              <a:rPr lang="en-GB" sz="7200" dirty="0"/>
              <a:t>Value for money</a:t>
            </a:r>
          </a:p>
        </p:txBody>
      </p:sp>
      <p:sp>
        <p:nvSpPr>
          <p:cNvPr id="7" name="AutoShape 2">
            <a:extLst>
              <a:ext uri="{FF2B5EF4-FFF2-40B4-BE49-F238E27FC236}">
                <a16:creationId xmlns:a16="http://schemas.microsoft.com/office/drawing/2014/main" id="{C1A35C9D-1AEE-DD29-9500-E2B44715A64D}"/>
              </a:ext>
            </a:extLst>
          </p:cNvPr>
          <p:cNvSpPr>
            <a:spLocks noChangeAspect="1" noChangeArrowheads="1"/>
          </p:cNvSpPr>
          <p:nvPr/>
        </p:nvSpPr>
        <p:spPr bwMode="auto">
          <a:xfrm>
            <a:off x="4419600" y="1687286"/>
            <a:ext cx="2775856" cy="43651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picture containing text&#10;&#10;Description automatically generated">
            <a:extLst>
              <a:ext uri="{FF2B5EF4-FFF2-40B4-BE49-F238E27FC236}">
                <a16:creationId xmlns:a16="http://schemas.microsoft.com/office/drawing/2014/main" id="{D670B0B2-E005-DE1C-2132-B9CBBA745E2A}"/>
              </a:ext>
            </a:extLst>
          </p:cNvPr>
          <p:cNvPicPr>
            <a:picLocks noChangeAspect="1"/>
          </p:cNvPicPr>
          <p:nvPr/>
        </p:nvPicPr>
        <p:blipFill>
          <a:blip r:embed="rId2"/>
          <a:stretch>
            <a:fillRect/>
          </a:stretch>
        </p:blipFill>
        <p:spPr>
          <a:xfrm>
            <a:off x="5119338" y="659152"/>
            <a:ext cx="2076118" cy="4365170"/>
          </a:xfrm>
          <a:prstGeom prst="rect">
            <a:avLst/>
          </a:prstGeom>
        </p:spPr>
      </p:pic>
    </p:spTree>
    <p:extLst>
      <p:ext uri="{BB962C8B-B14F-4D97-AF65-F5344CB8AC3E}">
        <p14:creationId xmlns:p14="http://schemas.microsoft.com/office/powerpoint/2010/main" val="159645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BAB517C-C827-833F-3B3B-68BD9F97D0EB}"/>
              </a:ext>
            </a:extLst>
          </p:cNvPr>
          <p:cNvGraphicFramePr>
            <a:graphicFrameLocks noGrp="1"/>
          </p:cNvGraphicFramePr>
          <p:nvPr>
            <p:extLst>
              <p:ext uri="{D42A27DB-BD31-4B8C-83A1-F6EECF244321}">
                <p14:modId xmlns:p14="http://schemas.microsoft.com/office/powerpoint/2010/main" val="2143846625"/>
              </p:ext>
            </p:extLst>
          </p:nvPr>
        </p:nvGraphicFramePr>
        <p:xfrm>
          <a:off x="353785" y="1026887"/>
          <a:ext cx="8436429" cy="1879599"/>
        </p:xfrm>
        <a:graphic>
          <a:graphicData uri="http://schemas.openxmlformats.org/drawingml/2006/table">
            <a:tbl>
              <a:tblPr firstRow="1" bandRow="1">
                <a:tableStyleId>{5C22544A-7EE6-4342-B048-85BDC9FD1C3A}</a:tableStyleId>
              </a:tblPr>
              <a:tblGrid>
                <a:gridCol w="3254050">
                  <a:extLst>
                    <a:ext uri="{9D8B030D-6E8A-4147-A177-3AD203B41FA5}">
                      <a16:colId xmlns:a16="http://schemas.microsoft.com/office/drawing/2014/main" val="1504793185"/>
                    </a:ext>
                  </a:extLst>
                </a:gridCol>
                <a:gridCol w="2370236">
                  <a:extLst>
                    <a:ext uri="{9D8B030D-6E8A-4147-A177-3AD203B41FA5}">
                      <a16:colId xmlns:a16="http://schemas.microsoft.com/office/drawing/2014/main" val="1210837240"/>
                    </a:ext>
                  </a:extLst>
                </a:gridCol>
                <a:gridCol w="2812143">
                  <a:extLst>
                    <a:ext uri="{9D8B030D-6E8A-4147-A177-3AD203B41FA5}">
                      <a16:colId xmlns:a16="http://schemas.microsoft.com/office/drawing/2014/main" val="4092118140"/>
                    </a:ext>
                  </a:extLst>
                </a:gridCol>
              </a:tblGrid>
              <a:tr h="686463">
                <a:tc>
                  <a:txBody>
                    <a:bodyPr/>
                    <a:lstStyle/>
                    <a:p>
                      <a:endParaRPr lang="en-GB" dirty="0"/>
                    </a:p>
                  </a:txBody>
                  <a:tcPr/>
                </a:tc>
                <a:tc>
                  <a:txBody>
                    <a:bodyPr/>
                    <a:lstStyle/>
                    <a:p>
                      <a:r>
                        <a:rPr lang="en-GB" dirty="0">
                          <a:solidFill>
                            <a:schemeClr val="bg1"/>
                          </a:solidFill>
                        </a:rPr>
                        <a:t>Osprey Housing</a:t>
                      </a:r>
                    </a:p>
                  </a:txBody>
                  <a:tcPr/>
                </a:tc>
                <a:tc>
                  <a:txBody>
                    <a:bodyPr/>
                    <a:lstStyle/>
                    <a:p>
                      <a:r>
                        <a:rPr lang="en-GB" dirty="0">
                          <a:solidFill>
                            <a:schemeClr val="bg1"/>
                          </a:solidFill>
                        </a:rPr>
                        <a:t>Scottish Average</a:t>
                      </a:r>
                    </a:p>
                  </a:txBody>
                  <a:tcPr/>
                </a:tc>
                <a:extLst>
                  <a:ext uri="{0D108BD9-81ED-4DB2-BD59-A6C34878D82A}">
                    <a16:rowId xmlns:a16="http://schemas.microsoft.com/office/drawing/2014/main" val="1989932123"/>
                  </a:ext>
                </a:extLst>
              </a:tr>
              <a:tr h="397712">
                <a:tc>
                  <a:txBody>
                    <a:bodyPr/>
                    <a:lstStyle/>
                    <a:p>
                      <a:r>
                        <a:rPr lang="en-GB" b="1" dirty="0">
                          <a:solidFill>
                            <a:schemeClr val="tx2"/>
                          </a:solidFill>
                        </a:rPr>
                        <a:t>% Rent collected</a:t>
                      </a:r>
                    </a:p>
                  </a:txBody>
                  <a:tcPr/>
                </a:tc>
                <a:tc>
                  <a:txBody>
                    <a:bodyPr/>
                    <a:lstStyle/>
                    <a:p>
                      <a:r>
                        <a:rPr lang="en-GB" b="1" dirty="0">
                          <a:solidFill>
                            <a:schemeClr val="tx2"/>
                          </a:solidFill>
                        </a:rPr>
                        <a:t>98.7%</a:t>
                      </a:r>
                    </a:p>
                  </a:txBody>
                  <a:tcPr/>
                </a:tc>
                <a:tc>
                  <a:txBody>
                    <a:bodyPr/>
                    <a:lstStyle/>
                    <a:p>
                      <a:r>
                        <a:rPr lang="en-GB" b="1" dirty="0">
                          <a:solidFill>
                            <a:schemeClr val="tx2"/>
                          </a:solidFill>
                        </a:rPr>
                        <a:t>99%</a:t>
                      </a:r>
                    </a:p>
                  </a:txBody>
                  <a:tcPr/>
                </a:tc>
                <a:extLst>
                  <a:ext uri="{0D108BD9-81ED-4DB2-BD59-A6C34878D82A}">
                    <a16:rowId xmlns:a16="http://schemas.microsoft.com/office/drawing/2014/main" val="1144866636"/>
                  </a:ext>
                </a:extLst>
              </a:tr>
              <a:tr h="397712">
                <a:tc>
                  <a:txBody>
                    <a:bodyPr/>
                    <a:lstStyle/>
                    <a:p>
                      <a:r>
                        <a:rPr lang="en-GB" b="1" dirty="0">
                          <a:solidFill>
                            <a:schemeClr val="tx2"/>
                          </a:solidFill>
                        </a:rPr>
                        <a:t>Gross rent arrears</a:t>
                      </a:r>
                    </a:p>
                  </a:txBody>
                  <a:tcPr/>
                </a:tc>
                <a:tc>
                  <a:txBody>
                    <a:bodyPr/>
                    <a:lstStyle/>
                    <a:p>
                      <a:r>
                        <a:rPr lang="en-GB" b="1" dirty="0">
                          <a:solidFill>
                            <a:schemeClr val="tx2"/>
                          </a:solidFill>
                        </a:rPr>
                        <a:t>4.61%</a:t>
                      </a:r>
                    </a:p>
                  </a:txBody>
                  <a:tcPr/>
                </a:tc>
                <a:tc>
                  <a:txBody>
                    <a:bodyPr/>
                    <a:lstStyle/>
                    <a:p>
                      <a:r>
                        <a:rPr lang="en-GB" b="1" dirty="0">
                          <a:solidFill>
                            <a:schemeClr val="tx2"/>
                          </a:solidFill>
                        </a:rPr>
                        <a:t>4.5%</a:t>
                      </a:r>
                    </a:p>
                  </a:txBody>
                  <a:tcPr/>
                </a:tc>
                <a:extLst>
                  <a:ext uri="{0D108BD9-81ED-4DB2-BD59-A6C34878D82A}">
                    <a16:rowId xmlns:a16="http://schemas.microsoft.com/office/drawing/2014/main" val="1788640577"/>
                  </a:ext>
                </a:extLst>
              </a:tr>
              <a:tr h="397712">
                <a:tc>
                  <a:txBody>
                    <a:bodyPr/>
                    <a:lstStyle/>
                    <a:p>
                      <a:r>
                        <a:rPr lang="en-GB" b="1" dirty="0">
                          <a:solidFill>
                            <a:schemeClr val="tx2"/>
                          </a:solidFill>
                        </a:rPr>
                        <a:t>Rent increase applied</a:t>
                      </a:r>
                    </a:p>
                  </a:txBody>
                  <a:tcPr/>
                </a:tc>
                <a:tc>
                  <a:txBody>
                    <a:bodyPr/>
                    <a:lstStyle/>
                    <a:p>
                      <a:r>
                        <a:rPr lang="en-GB" b="1" dirty="0">
                          <a:solidFill>
                            <a:schemeClr val="tx2"/>
                          </a:solidFill>
                        </a:rPr>
                        <a:t>4%</a:t>
                      </a:r>
                    </a:p>
                  </a:txBody>
                  <a:tcPr/>
                </a:tc>
                <a:tc>
                  <a:txBody>
                    <a:bodyPr/>
                    <a:lstStyle/>
                    <a:p>
                      <a:r>
                        <a:rPr lang="en-GB" b="1" dirty="0">
                          <a:solidFill>
                            <a:schemeClr val="tx2"/>
                          </a:solidFill>
                        </a:rPr>
                        <a:t>5.1%</a:t>
                      </a:r>
                    </a:p>
                  </a:txBody>
                  <a:tcPr/>
                </a:tc>
                <a:extLst>
                  <a:ext uri="{0D108BD9-81ED-4DB2-BD59-A6C34878D82A}">
                    <a16:rowId xmlns:a16="http://schemas.microsoft.com/office/drawing/2014/main" val="3642921004"/>
                  </a:ext>
                </a:extLst>
              </a:tr>
            </a:tbl>
          </a:graphicData>
        </a:graphic>
      </p:graphicFrame>
      <p:sp>
        <p:nvSpPr>
          <p:cNvPr id="9" name="TextBox 8">
            <a:extLst>
              <a:ext uri="{FF2B5EF4-FFF2-40B4-BE49-F238E27FC236}">
                <a16:creationId xmlns:a16="http://schemas.microsoft.com/office/drawing/2014/main" id="{498F1C5E-8E8D-065F-82DD-84C76C6E3C71}"/>
              </a:ext>
            </a:extLst>
          </p:cNvPr>
          <p:cNvSpPr txBox="1"/>
          <p:nvPr/>
        </p:nvSpPr>
        <p:spPr>
          <a:xfrm>
            <a:off x="353785" y="2950028"/>
            <a:ext cx="8436429" cy="3416320"/>
          </a:xfrm>
          <a:prstGeom prst="rect">
            <a:avLst/>
          </a:prstGeom>
          <a:noFill/>
        </p:spPr>
        <p:txBody>
          <a:bodyPr wrap="square" rtlCol="0">
            <a:spAutoFit/>
          </a:bodyPr>
          <a:lstStyle/>
          <a:p>
            <a:pPr algn="just"/>
            <a:r>
              <a:rPr lang="en-GB" dirty="0"/>
              <a:t>At Osprey we have worked hard to provide the right level of support to tenants during a tough economic period. A lot of work has gone into providing suitable advice and help to tackle arrears cases, this allows us to continue to invest in our existing stock and the newbuild programme. </a:t>
            </a:r>
          </a:p>
          <a:p>
            <a:pPr algn="just"/>
            <a:endParaRPr lang="en-GB" dirty="0"/>
          </a:p>
          <a:p>
            <a:pPr algn="just"/>
            <a:r>
              <a:rPr lang="en-GB" dirty="0"/>
              <a:t>Avoiding bad debt is essential to meet our future ambitions and being proactive in our approach to rent management has helped us to deliver rent freezes during two of the previous three years.</a:t>
            </a:r>
          </a:p>
          <a:p>
            <a:pPr algn="just"/>
            <a:endParaRPr lang="en-GB" dirty="0"/>
          </a:p>
          <a:p>
            <a:pPr algn="just"/>
            <a:r>
              <a:rPr lang="en-GB" dirty="0"/>
              <a:t>We continue to invest in our staff team with a particular focus on tenancy support. We have many examples of how this additional help has been of benefit to our tenants.</a:t>
            </a:r>
          </a:p>
        </p:txBody>
      </p:sp>
    </p:spTree>
    <p:extLst>
      <p:ext uri="{BB962C8B-B14F-4D97-AF65-F5344CB8AC3E}">
        <p14:creationId xmlns:p14="http://schemas.microsoft.com/office/powerpoint/2010/main" val="1225353479"/>
      </p:ext>
    </p:extLst>
  </p:cSld>
  <p:clrMapOvr>
    <a:masterClrMapping/>
  </p:clrMapOvr>
</p:sld>
</file>

<file path=ppt/theme/theme1.xml><?xml version="1.0" encoding="utf-8"?>
<a:theme xmlns:a="http://schemas.openxmlformats.org/drawingml/2006/main" name="Cover page">
  <a:themeElements>
    <a:clrScheme name="Custom 4">
      <a:dk1>
        <a:srgbClr val="000000"/>
      </a:dk1>
      <a:lt1>
        <a:srgbClr val="FFFFFF"/>
      </a:lt1>
      <a:dk2>
        <a:srgbClr val="067177"/>
      </a:dk2>
      <a:lt2>
        <a:srgbClr val="E7E6E6"/>
      </a:lt2>
      <a:accent1>
        <a:srgbClr val="9C4392"/>
      </a:accent1>
      <a:accent2>
        <a:srgbClr val="067177"/>
      </a:accent2>
      <a:accent3>
        <a:srgbClr val="A5A5A5"/>
      </a:accent3>
      <a:accent4>
        <a:srgbClr val="FFC000"/>
      </a:accent4>
      <a:accent5>
        <a:srgbClr val="039A8F"/>
      </a:accent5>
      <a:accent6>
        <a:srgbClr val="70AD47"/>
      </a:accent6>
      <a:hlink>
        <a:srgbClr val="9F4593"/>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rmal Page">
  <a:themeElements>
    <a:clrScheme name="Custom 4">
      <a:dk1>
        <a:srgbClr val="000000"/>
      </a:dk1>
      <a:lt1>
        <a:srgbClr val="FFFFFF"/>
      </a:lt1>
      <a:dk2>
        <a:srgbClr val="067177"/>
      </a:dk2>
      <a:lt2>
        <a:srgbClr val="E7E6E6"/>
      </a:lt2>
      <a:accent1>
        <a:srgbClr val="9C4392"/>
      </a:accent1>
      <a:accent2>
        <a:srgbClr val="067177"/>
      </a:accent2>
      <a:accent3>
        <a:srgbClr val="A5A5A5"/>
      </a:accent3>
      <a:accent4>
        <a:srgbClr val="FFC000"/>
      </a:accent4>
      <a:accent5>
        <a:srgbClr val="039A8F"/>
      </a:accent5>
      <a:accent6>
        <a:srgbClr val="70AD47"/>
      </a:accent6>
      <a:hlink>
        <a:srgbClr val="9F4593"/>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ck cover">
  <a:themeElements>
    <a:clrScheme name="Custom 4">
      <a:dk1>
        <a:srgbClr val="000000"/>
      </a:dk1>
      <a:lt1>
        <a:srgbClr val="FFFFFF"/>
      </a:lt1>
      <a:dk2>
        <a:srgbClr val="067177"/>
      </a:dk2>
      <a:lt2>
        <a:srgbClr val="E7E6E6"/>
      </a:lt2>
      <a:accent1>
        <a:srgbClr val="9C4392"/>
      </a:accent1>
      <a:accent2>
        <a:srgbClr val="067177"/>
      </a:accent2>
      <a:accent3>
        <a:srgbClr val="A5A5A5"/>
      </a:accent3>
      <a:accent4>
        <a:srgbClr val="FFC000"/>
      </a:accent4>
      <a:accent5>
        <a:srgbClr val="039A8F"/>
      </a:accent5>
      <a:accent6>
        <a:srgbClr val="70AD47"/>
      </a:accent6>
      <a:hlink>
        <a:srgbClr val="9F4593"/>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7D4846090E7B4FB0B6A18CEA56C683" ma:contentTypeVersion="17" ma:contentTypeDescription="Create a new document." ma:contentTypeScope="" ma:versionID="7808cb5b251ff6f58ece40fba90e312d">
  <xsd:schema xmlns:xsd="http://www.w3.org/2001/XMLSchema" xmlns:xs="http://www.w3.org/2001/XMLSchema" xmlns:p="http://schemas.microsoft.com/office/2006/metadata/properties" xmlns:ns2="f4b5de5d-b0f9-43c8-a7f0-7b0904fab581" xmlns:ns3="94e7c3b1-69ae-4810-82e1-7625ea1c1ef7" targetNamespace="http://schemas.microsoft.com/office/2006/metadata/properties" ma:root="true" ma:fieldsID="9d1fabb2824eab30860df7d61584a1ec" ns2:_="" ns3:_="">
    <xsd:import namespace="f4b5de5d-b0f9-43c8-a7f0-7b0904fab581"/>
    <xsd:import namespace="94e7c3b1-69ae-4810-82e1-7625ea1c1e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OC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5de5d-b0f9-43c8-a7f0-7b0904fab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f6f39b-d3b2-4c30-8dc2-6ff5e40691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e7c3b1-69ae-4810-82e1-7625ea1c1e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7ab5d7-555b-42ce-bea3-051c906b158b}" ma:internalName="TaxCatchAll" ma:showField="CatchAllData" ma:web="94e7c3b1-69ae-4810-82e1-7625ea1c1e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b5de5d-b0f9-43c8-a7f0-7b0904fab581">
      <Terms xmlns="http://schemas.microsoft.com/office/infopath/2007/PartnerControls"/>
    </lcf76f155ced4ddcb4097134ff3c332f>
    <TaxCatchAll xmlns="94e7c3b1-69ae-4810-82e1-7625ea1c1ef7" xsi:nil="true"/>
    <SharedWithUsers xmlns="94e7c3b1-69ae-4810-82e1-7625ea1c1ef7">
      <UserInfo>
        <DisplayName>Stacy Angus</DisplayName>
        <AccountId>56</AccountId>
        <AccountType/>
      </UserInfo>
    </SharedWithUsers>
  </documentManagement>
</p:properties>
</file>

<file path=customXml/itemProps1.xml><?xml version="1.0" encoding="utf-8"?>
<ds:datastoreItem xmlns:ds="http://schemas.openxmlformats.org/officeDocument/2006/customXml" ds:itemID="{C03F3416-C664-4F28-9E6A-77562F516B85}">
  <ds:schemaRefs>
    <ds:schemaRef ds:uri="http://schemas.microsoft.com/sharepoint/v3/contenttype/forms"/>
  </ds:schemaRefs>
</ds:datastoreItem>
</file>

<file path=customXml/itemProps2.xml><?xml version="1.0" encoding="utf-8"?>
<ds:datastoreItem xmlns:ds="http://schemas.openxmlformats.org/officeDocument/2006/customXml" ds:itemID="{0A02B003-2B25-42C2-9E5A-07738568FB08}">
  <ds:schemaRefs>
    <ds:schemaRef ds:uri="94e7c3b1-69ae-4810-82e1-7625ea1c1ef7"/>
    <ds:schemaRef ds:uri="f4b5de5d-b0f9-43c8-a7f0-7b0904fab5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D76C33-4246-487F-A118-8073CF99AD9E}">
  <ds:schemaRefs>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f4b5de5d-b0f9-43c8-a7f0-7b0904fab581"/>
    <ds:schemaRef ds:uri="94e7c3b1-69ae-4810-82e1-7625ea1c1ef7"/>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4137</TotalTime>
  <Words>1047</Words>
  <Application>Microsoft Office PowerPoint</Application>
  <PresentationFormat>On-screen Show (4:3)</PresentationFormat>
  <Paragraphs>116</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Cambria</vt:lpstr>
      <vt:lpstr>Symbol</vt:lpstr>
      <vt:lpstr>Cover page</vt:lpstr>
      <vt:lpstr>Normal Page</vt:lpstr>
      <vt:lpstr>Back cover</vt:lpstr>
      <vt:lpstr>2023 Tenants report</vt:lpstr>
      <vt:lpstr>This report is created with Osprey tenants to share our performance over the previous reporting year. Enabling you to understand how our performance compares to the Scottish average and that of our local peers. </vt:lpstr>
      <vt:lpstr>OTRA says…  “OTRA continue meet on a monthly basis as we review organisational matters and performance reports to ensure that tenants are receiving the best possible service and value for money.   OTRA play a vital role in ensuring that the tenants are at the heart of all decisions as we work with Osprey staff to improve the services being offered.  We are actively looking for new members to join OTRA. Please contact Osprey if you wish to get involved in shaping the services that we receive”.</vt:lpstr>
      <vt:lpstr>Tenant satisfaction</vt:lpstr>
      <vt:lpstr>PowerPoint Presentation</vt:lpstr>
      <vt:lpstr>Quality of Housing</vt:lpstr>
      <vt:lpstr>PowerPoint Presentation</vt:lpstr>
      <vt:lpstr>Value for money</vt:lpstr>
      <vt:lpstr>PowerPoint Presentation</vt:lpstr>
      <vt:lpstr>Access to Housing</vt:lpstr>
      <vt:lpstr>PowerPoint Presentation</vt:lpstr>
      <vt:lpstr>PowerPoint Presentation</vt:lpstr>
      <vt:lpstr>From our CEO</vt:lpstr>
      <vt:lpstr>Help us to shape the services that we deliver!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Wemyss</dc:creator>
  <cp:lastModifiedBy>Dan Thompson</cp:lastModifiedBy>
  <cp:revision>32</cp:revision>
  <dcterms:created xsi:type="dcterms:W3CDTF">2022-07-07T08:08:19Z</dcterms:created>
  <dcterms:modified xsi:type="dcterms:W3CDTF">2023-09-25T11:54:22Z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0x010100D87D4846090E7B4FB0B6A18CEA56C683</vt:lpwstr>
  </property>
  <property fmtid="{D5CDD505-2E9C-101B-9397-08002B2CF9AE}" pid="3" name="MediaServiceImageTags">
    <vt:lpwstr/>
  </property>
</Properties>
</file>